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64" r:id="rId5"/>
    <p:sldId id="259" r:id="rId6"/>
    <p:sldId id="260" r:id="rId7"/>
    <p:sldId id="261" r:id="rId8"/>
    <p:sldId id="262" r:id="rId9"/>
    <p:sldId id="263" r:id="rId10"/>
  </p:sldIdLst>
  <p:sldSz cx="18288000" cy="10287000"/>
  <p:notesSz cx="6858000" cy="9144000"/>
  <p:embeddedFontLst>
    <p:embeddedFont>
      <p:font typeface="Mom´sTypewriter" pitchFamily="2" charset="0"/>
      <p:regular r:id="rId11"/>
    </p:embeddedFont>
    <p:embeddedFont>
      <p:font typeface="Poppins" pitchFamily="2" charset="77"/>
      <p:regular r:id="rId12"/>
      <p:bold r:id="rId13"/>
      <p:italic r:id="rId14"/>
      <p:boldItalic r:id="rId15"/>
    </p:embeddedFont>
    <p:embeddedFont>
      <p:font typeface="Poppins Bold" pitchFamily="2" charset="77"/>
      <p:regular r:id="rId16"/>
      <p:bold r:id="rId17"/>
    </p:embeddedFont>
    <p:embeddedFont>
      <p:font typeface="Poppins Light" panose="020B0604020202020204" pitchFamily="34" charset="0"/>
      <p:regular r:id="rId18"/>
      <p:italic r:id="rId19"/>
    </p:embeddedFont>
    <p:embeddedFont>
      <p:font typeface="Poppins Medium" panose="020B0604020202020204" pitchFamily="34" charset="0"/>
      <p:regular r:id="rId20"/>
      <p:italic r:id="rId21"/>
    </p:embeddedFont>
    <p:embeddedFont>
      <p:font typeface="Poppins Ultra-Bold" pitchFamily="2" charset="77"/>
      <p:regular r:id="rId22"/>
      <p:bold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 autoAdjust="0"/>
    <p:restoredTop sz="94595" autoAdjust="0"/>
  </p:normalViewPr>
  <p:slideViewPr>
    <p:cSldViewPr>
      <p:cViewPr>
        <p:scale>
          <a:sx n="64" d="100"/>
          <a:sy n="64" d="100"/>
        </p:scale>
        <p:origin x="1160" y="30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font" Target="fonts/font12.fntdata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8/27/24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8/27/24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8/27/24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8/27/24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8/27/24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8/27/24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8/27/24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10" Type="http://schemas.openxmlformats.org/officeDocument/2006/relationships/image" Target="../media/image20.svg"/><Relationship Id="rId4" Type="http://schemas.openxmlformats.org/officeDocument/2006/relationships/image" Target="../media/image14.svg"/><Relationship Id="rId9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svg"/><Relationship Id="rId7" Type="http://schemas.openxmlformats.org/officeDocument/2006/relationships/image" Target="../media/image18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10" Type="http://schemas.openxmlformats.org/officeDocument/2006/relationships/image" Target="../media/image21.jpeg"/><Relationship Id="rId4" Type="http://schemas.openxmlformats.org/officeDocument/2006/relationships/image" Target="../media/image15.png"/><Relationship Id="rId9" Type="http://schemas.openxmlformats.org/officeDocument/2006/relationships/image" Target="../media/image20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svg"/><Relationship Id="rId7" Type="http://schemas.openxmlformats.org/officeDocument/2006/relationships/image" Target="../media/image18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10" Type="http://schemas.openxmlformats.org/officeDocument/2006/relationships/image" Target="../media/image22.jpeg"/><Relationship Id="rId4" Type="http://schemas.openxmlformats.org/officeDocument/2006/relationships/image" Target="../media/image15.png"/><Relationship Id="rId9" Type="http://schemas.openxmlformats.org/officeDocument/2006/relationships/image" Target="../media/image20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svg"/><Relationship Id="rId3" Type="http://schemas.openxmlformats.org/officeDocument/2006/relationships/image" Target="../media/image24.png"/><Relationship Id="rId7" Type="http://schemas.openxmlformats.org/officeDocument/2006/relationships/image" Target="../media/image14.svg"/><Relationship Id="rId12" Type="http://schemas.openxmlformats.org/officeDocument/2006/relationships/image" Target="../media/image19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18.svg"/><Relationship Id="rId5" Type="http://schemas.openxmlformats.org/officeDocument/2006/relationships/image" Target="../media/image26.png"/><Relationship Id="rId10" Type="http://schemas.openxmlformats.org/officeDocument/2006/relationships/image" Target="../media/image17.png"/><Relationship Id="rId4" Type="http://schemas.openxmlformats.org/officeDocument/2006/relationships/image" Target="../media/image25.png"/><Relationship Id="rId9" Type="http://schemas.openxmlformats.org/officeDocument/2006/relationships/image" Target="../media/image16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svg"/><Relationship Id="rId18" Type="http://schemas.openxmlformats.org/officeDocument/2006/relationships/image" Target="../media/image42.png"/><Relationship Id="rId26" Type="http://schemas.openxmlformats.org/officeDocument/2006/relationships/image" Target="../media/image18.svg"/><Relationship Id="rId3" Type="http://schemas.openxmlformats.org/officeDocument/2006/relationships/image" Target="../media/image27.png"/><Relationship Id="rId21" Type="http://schemas.openxmlformats.org/officeDocument/2006/relationships/image" Target="../media/image13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17" Type="http://schemas.openxmlformats.org/officeDocument/2006/relationships/image" Target="../media/image41.svg"/><Relationship Id="rId25" Type="http://schemas.openxmlformats.org/officeDocument/2006/relationships/image" Target="../media/image17.png"/><Relationship Id="rId2" Type="http://schemas.openxmlformats.org/officeDocument/2006/relationships/image" Target="../media/image23.jpeg"/><Relationship Id="rId16" Type="http://schemas.openxmlformats.org/officeDocument/2006/relationships/image" Target="../media/image40.png"/><Relationship Id="rId20" Type="http://schemas.openxmlformats.org/officeDocument/2006/relationships/image" Target="../media/image44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11" Type="http://schemas.openxmlformats.org/officeDocument/2006/relationships/image" Target="../media/image35.svg"/><Relationship Id="rId24" Type="http://schemas.openxmlformats.org/officeDocument/2006/relationships/image" Target="../media/image16.svg"/><Relationship Id="rId5" Type="http://schemas.openxmlformats.org/officeDocument/2006/relationships/image" Target="../media/image29.png"/><Relationship Id="rId15" Type="http://schemas.openxmlformats.org/officeDocument/2006/relationships/image" Target="../media/image39.svg"/><Relationship Id="rId23" Type="http://schemas.openxmlformats.org/officeDocument/2006/relationships/image" Target="../media/image15.png"/><Relationship Id="rId28" Type="http://schemas.openxmlformats.org/officeDocument/2006/relationships/image" Target="../media/image20.svg"/><Relationship Id="rId10" Type="http://schemas.openxmlformats.org/officeDocument/2006/relationships/image" Target="../media/image34.png"/><Relationship Id="rId19" Type="http://schemas.openxmlformats.org/officeDocument/2006/relationships/image" Target="../media/image43.png"/><Relationship Id="rId4" Type="http://schemas.openxmlformats.org/officeDocument/2006/relationships/image" Target="../media/image28.svg"/><Relationship Id="rId9" Type="http://schemas.openxmlformats.org/officeDocument/2006/relationships/image" Target="../media/image33.svg"/><Relationship Id="rId14" Type="http://schemas.openxmlformats.org/officeDocument/2006/relationships/image" Target="../media/image38.png"/><Relationship Id="rId22" Type="http://schemas.openxmlformats.org/officeDocument/2006/relationships/image" Target="../media/image14.svg"/><Relationship Id="rId27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svg"/><Relationship Id="rId11" Type="http://schemas.openxmlformats.org/officeDocument/2006/relationships/image" Target="../media/image45.png"/><Relationship Id="rId5" Type="http://schemas.openxmlformats.org/officeDocument/2006/relationships/image" Target="../media/image15.png"/><Relationship Id="rId10" Type="http://schemas.openxmlformats.org/officeDocument/2006/relationships/image" Target="../media/image20.svg"/><Relationship Id="rId4" Type="http://schemas.openxmlformats.org/officeDocument/2006/relationships/image" Target="../media/image14.svg"/><Relationship Id="rId9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hyperlink" Target="https://vivianry.shinyapps.io/Ed_Sheeran_World_Tour_Fan_APP/" TargetMode="External"/><Relationship Id="rId7" Type="http://schemas.openxmlformats.org/officeDocument/2006/relationships/image" Target="../media/image16.sv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20.svg"/><Relationship Id="rId5" Type="http://schemas.openxmlformats.org/officeDocument/2006/relationships/image" Target="../media/image14.sv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sv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151" b="-315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387388" y="-1028700"/>
            <a:ext cx="14659801" cy="14659801"/>
          </a:xfrm>
          <a:custGeom>
            <a:avLst/>
            <a:gdLst/>
            <a:ahLst/>
            <a:cxnLst/>
            <a:rect l="l" t="t" r="r" b="b"/>
            <a:pathLst>
              <a:path w="14659801" h="14659801">
                <a:moveTo>
                  <a:pt x="0" y="0"/>
                </a:moveTo>
                <a:lnTo>
                  <a:pt x="14659801" y="0"/>
                </a:lnTo>
                <a:lnTo>
                  <a:pt x="14659801" y="14659801"/>
                </a:lnTo>
                <a:lnTo>
                  <a:pt x="0" y="1465980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5407415" y="9011582"/>
            <a:ext cx="1954907" cy="4578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641"/>
              </a:lnSpc>
            </a:pPr>
            <a:r>
              <a:rPr lang="en-US" sz="2600">
                <a:solidFill>
                  <a:srgbClr val="FFFFFF"/>
                </a:solidFill>
                <a:latin typeface="Poppins Bold"/>
              </a:rPr>
              <a:t>Date</a:t>
            </a:r>
          </a:p>
        </p:txBody>
      </p:sp>
      <p:sp>
        <p:nvSpPr>
          <p:cNvPr id="5" name="Freeform 5"/>
          <p:cNvSpPr/>
          <p:nvPr/>
        </p:nvSpPr>
        <p:spPr>
          <a:xfrm>
            <a:off x="646482" y="7275246"/>
            <a:ext cx="3073286" cy="656915"/>
          </a:xfrm>
          <a:custGeom>
            <a:avLst/>
            <a:gdLst/>
            <a:ahLst/>
            <a:cxnLst/>
            <a:rect l="l" t="t" r="r" b="b"/>
            <a:pathLst>
              <a:path w="3073286" h="656915">
                <a:moveTo>
                  <a:pt x="0" y="0"/>
                </a:moveTo>
                <a:lnTo>
                  <a:pt x="3073286" y="0"/>
                </a:lnTo>
                <a:lnTo>
                  <a:pt x="3073286" y="656915"/>
                </a:lnTo>
                <a:lnTo>
                  <a:pt x="0" y="65691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3208639" y="7444636"/>
            <a:ext cx="318135" cy="318135"/>
          </a:xfrm>
          <a:custGeom>
            <a:avLst/>
            <a:gdLst/>
            <a:ahLst/>
            <a:cxnLst/>
            <a:rect l="l" t="t" r="r" b="b"/>
            <a:pathLst>
              <a:path w="318135" h="318135">
                <a:moveTo>
                  <a:pt x="0" y="0"/>
                </a:moveTo>
                <a:lnTo>
                  <a:pt x="318135" y="0"/>
                </a:lnTo>
                <a:lnTo>
                  <a:pt x="318135" y="318135"/>
                </a:lnTo>
                <a:lnTo>
                  <a:pt x="0" y="31813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5907164" y="8938617"/>
            <a:ext cx="477704" cy="530782"/>
          </a:xfrm>
          <a:custGeom>
            <a:avLst/>
            <a:gdLst/>
            <a:ahLst/>
            <a:cxnLst/>
            <a:rect l="l" t="t" r="r" b="b"/>
            <a:pathLst>
              <a:path w="477704" h="530782">
                <a:moveTo>
                  <a:pt x="0" y="0"/>
                </a:moveTo>
                <a:lnTo>
                  <a:pt x="477704" y="0"/>
                </a:lnTo>
                <a:lnTo>
                  <a:pt x="477704" y="530782"/>
                </a:lnTo>
                <a:lnTo>
                  <a:pt x="0" y="53078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5997383" y="7819921"/>
            <a:ext cx="387485" cy="562592"/>
          </a:xfrm>
          <a:custGeom>
            <a:avLst/>
            <a:gdLst/>
            <a:ahLst/>
            <a:cxnLst/>
            <a:rect l="l" t="t" r="r" b="b"/>
            <a:pathLst>
              <a:path w="387485" h="562592">
                <a:moveTo>
                  <a:pt x="0" y="0"/>
                </a:moveTo>
                <a:lnTo>
                  <a:pt x="387485" y="0"/>
                </a:lnTo>
                <a:lnTo>
                  <a:pt x="387485" y="562592"/>
                </a:lnTo>
                <a:lnTo>
                  <a:pt x="0" y="56259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507838" y="952500"/>
            <a:ext cx="10741988" cy="17596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4311"/>
              </a:lnSpc>
            </a:pPr>
            <a:r>
              <a:rPr lang="en-US" sz="10222">
                <a:solidFill>
                  <a:srgbClr val="FFFFFF"/>
                </a:solidFill>
                <a:latin typeface="Mom´sTypewriter"/>
              </a:rPr>
              <a:t>Ed Sheeran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5325434" y="8344413"/>
            <a:ext cx="2596572" cy="3752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1"/>
              </a:lnSpc>
            </a:pPr>
            <a:r>
              <a:rPr lang="en-US" sz="2100">
                <a:solidFill>
                  <a:srgbClr val="FFFFFF"/>
                </a:solidFill>
                <a:latin typeface="Poppins"/>
              </a:rPr>
              <a:t>Around the world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4252535" y="9518342"/>
            <a:ext cx="3946455" cy="3752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1"/>
              </a:lnSpc>
            </a:pPr>
            <a:r>
              <a:rPr lang="en-US" sz="2100">
                <a:solidFill>
                  <a:srgbClr val="FFFFFF"/>
                </a:solidFill>
                <a:latin typeface="Poppins"/>
              </a:rPr>
              <a:t>15 JUN 2024 - 05 DEC 2024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5646267" y="7943746"/>
            <a:ext cx="1954907" cy="4578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641"/>
              </a:lnSpc>
            </a:pPr>
            <a:r>
              <a:rPr lang="en-US" sz="2600">
                <a:solidFill>
                  <a:srgbClr val="FFFFFF"/>
                </a:solidFill>
                <a:latin typeface="Poppins Bold"/>
              </a:rPr>
              <a:t>Venue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07838" y="3213573"/>
            <a:ext cx="13261935" cy="35172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380"/>
              </a:lnSpc>
            </a:pPr>
            <a:r>
              <a:rPr lang="en-US" sz="6700" dirty="0">
                <a:solidFill>
                  <a:srgbClr val="FFFFFF"/>
                </a:solidFill>
                <a:latin typeface="Mom´sTypewriter"/>
              </a:rPr>
              <a:t>2024 Integral </a:t>
            </a:r>
          </a:p>
          <a:p>
            <a:pPr>
              <a:lnSpc>
                <a:spcPts val="9380"/>
              </a:lnSpc>
            </a:pPr>
            <a:r>
              <a:rPr lang="en-US" sz="6700" dirty="0">
                <a:solidFill>
                  <a:srgbClr val="FFFFFF"/>
                </a:solidFill>
                <a:latin typeface="Mom´sTypewriter"/>
              </a:rPr>
              <a:t>World Tour</a:t>
            </a:r>
          </a:p>
          <a:p>
            <a:pPr>
              <a:lnSpc>
                <a:spcPts val="9380"/>
              </a:lnSpc>
            </a:pPr>
            <a:r>
              <a:rPr lang="en-US" sz="6700" dirty="0">
                <a:solidFill>
                  <a:srgbClr val="FFFFFF"/>
                </a:solidFill>
                <a:latin typeface="Mom´sTypewriter"/>
              </a:rPr>
              <a:t>Fan App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07838" y="8616316"/>
            <a:ext cx="7446206" cy="11182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 dirty="0">
                <a:solidFill>
                  <a:srgbClr val="FFFFFF"/>
                </a:solidFill>
                <a:latin typeface="Poppins"/>
              </a:rPr>
              <a:t>APP Development Team:  </a:t>
            </a:r>
          </a:p>
          <a:p>
            <a:pPr algn="ctr">
              <a:lnSpc>
                <a:spcPts val="2940"/>
              </a:lnSpc>
            </a:pPr>
            <a:r>
              <a:rPr lang="en-US" sz="2100" dirty="0" err="1">
                <a:solidFill>
                  <a:srgbClr val="FFFFFF"/>
                </a:solidFill>
                <a:latin typeface="Poppins"/>
              </a:rPr>
              <a:t>Yifei</a:t>
            </a:r>
            <a:r>
              <a:rPr lang="en-US" sz="2100" dirty="0">
                <a:solidFill>
                  <a:srgbClr val="FFFFFF"/>
                </a:solidFill>
                <a:latin typeface="Poppins"/>
              </a:rPr>
              <a:t> Pan, </a:t>
            </a:r>
            <a:r>
              <a:rPr lang="en-US" sz="2100" dirty="0" err="1">
                <a:solidFill>
                  <a:srgbClr val="FFFFFF"/>
                </a:solidFill>
                <a:latin typeface="Poppins"/>
              </a:rPr>
              <a:t>Shuwen</a:t>
            </a:r>
            <a:r>
              <a:rPr lang="en-US" sz="2100" dirty="0">
                <a:solidFill>
                  <a:srgbClr val="FFFFFF"/>
                </a:solidFill>
                <a:latin typeface="Poppins"/>
              </a:rPr>
              <a:t> Chen, </a:t>
            </a:r>
            <a:r>
              <a:rPr lang="en-US" sz="2100" dirty="0" err="1">
                <a:solidFill>
                  <a:srgbClr val="FFFFFF"/>
                </a:solidFill>
                <a:latin typeface="Poppins"/>
              </a:rPr>
              <a:t>Wenxuan</a:t>
            </a:r>
            <a:r>
              <a:rPr lang="en-US" sz="2100" dirty="0">
                <a:solidFill>
                  <a:srgbClr val="FFFFFF"/>
                </a:solidFill>
                <a:latin typeface="Poppins"/>
              </a:rPr>
              <a:t> Wu, </a:t>
            </a:r>
            <a:r>
              <a:rPr lang="en-US" sz="2100" dirty="0" err="1">
                <a:solidFill>
                  <a:srgbClr val="FFFFFF"/>
                </a:solidFill>
                <a:latin typeface="Poppins"/>
              </a:rPr>
              <a:t>Wenqing</a:t>
            </a:r>
            <a:r>
              <a:rPr lang="en-US" sz="2100" dirty="0">
                <a:solidFill>
                  <a:srgbClr val="FFFFFF"/>
                </a:solidFill>
                <a:latin typeface="Poppins"/>
              </a:rPr>
              <a:t> Huang, Vivian Yin, </a:t>
            </a:r>
            <a:r>
              <a:rPr lang="en-US" sz="2100" dirty="0" err="1">
                <a:solidFill>
                  <a:srgbClr val="FFFFFF"/>
                </a:solidFill>
                <a:latin typeface="Poppins"/>
              </a:rPr>
              <a:t>Yuang</a:t>
            </a:r>
            <a:r>
              <a:rPr lang="en-US" sz="2100" dirty="0">
                <a:solidFill>
                  <a:srgbClr val="FFFFFF"/>
                </a:solidFill>
                <a:latin typeface="Poppins"/>
              </a:rPr>
              <a:t> Zhao, </a:t>
            </a:r>
            <a:r>
              <a:rPr lang="en-US" sz="2100" dirty="0" err="1">
                <a:solidFill>
                  <a:srgbClr val="FFFFFF"/>
                </a:solidFill>
                <a:latin typeface="Poppins"/>
              </a:rPr>
              <a:t>Yongting</a:t>
            </a:r>
            <a:r>
              <a:rPr lang="en-US" sz="2100" dirty="0">
                <a:solidFill>
                  <a:srgbClr val="FFFFFF"/>
                </a:solidFill>
                <a:latin typeface="Poppins"/>
              </a:rPr>
              <a:t> Chen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13130" y="7387486"/>
            <a:ext cx="2387540" cy="375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Poppins Light"/>
              </a:rPr>
              <a:t>Buy Ticket Now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0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1748001"/>
            <a:ext cx="8603572" cy="6004883"/>
            <a:chOff x="0" y="0"/>
            <a:chExt cx="11471429" cy="8006511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2621" r="2621"/>
            <a:stretch>
              <a:fillRect/>
            </a:stretch>
          </p:blipFill>
          <p:spPr>
            <a:xfrm>
              <a:off x="0" y="0"/>
              <a:ext cx="11471429" cy="8006511"/>
            </a:xfrm>
            <a:prstGeom prst="rect">
              <a:avLst/>
            </a:prstGeom>
          </p:spPr>
        </p:pic>
      </p:grpSp>
      <p:sp>
        <p:nvSpPr>
          <p:cNvPr id="4" name="TextBox 4"/>
          <p:cNvSpPr txBox="1"/>
          <p:nvPr/>
        </p:nvSpPr>
        <p:spPr>
          <a:xfrm>
            <a:off x="1044328" y="663281"/>
            <a:ext cx="3803405" cy="375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>
                <a:solidFill>
                  <a:srgbClr val="FAFAFA">
                    <a:alpha val="49804"/>
                  </a:srgbClr>
                </a:solidFill>
                <a:latin typeface="Poppins"/>
              </a:rPr>
              <a:t>2024 Integral World Tour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488147" y="1567026"/>
            <a:ext cx="7771153" cy="1168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099"/>
              </a:lnSpc>
            </a:pPr>
            <a:r>
              <a:rPr lang="en-US" sz="6499" dirty="0">
                <a:solidFill>
                  <a:srgbClr val="FFFFFF"/>
                </a:solidFill>
                <a:latin typeface="Poppins Ultra-Bold"/>
              </a:rPr>
              <a:t>Ed Sheeran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228149" y="2890952"/>
            <a:ext cx="7777505" cy="4822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26698" lvl="1">
              <a:lnSpc>
                <a:spcPts val="2940"/>
              </a:lnSpc>
            </a:pPr>
            <a:r>
              <a:rPr lang="en-US" sz="2100" dirty="0">
                <a:solidFill>
                  <a:srgbClr val="FFFFFF"/>
                </a:solidFill>
                <a:latin typeface="Poppins"/>
              </a:rPr>
              <a:t>Grammy-winning singer-songwriter known for his heartfelt lyrics, soulful voice, and chart-topping hits that blend pop, folk, and acoustic music, making Ed Sheeran one of the most influential artists of his generation.</a:t>
            </a:r>
          </a:p>
          <a:p>
            <a:pPr marL="226698" lvl="1">
              <a:lnSpc>
                <a:spcPts val="2940"/>
              </a:lnSpc>
            </a:pPr>
            <a:r>
              <a:rPr lang="en-US" sz="2100" dirty="0">
                <a:solidFill>
                  <a:srgbClr val="FFFFFF"/>
                </a:solidFill>
                <a:latin typeface="Poppins"/>
              </a:rPr>
              <a:t> </a:t>
            </a:r>
            <a:r>
              <a:rPr lang="en-US" sz="2100" dirty="0">
                <a:solidFill>
                  <a:srgbClr val="FFFFFF"/>
                </a:solidFill>
                <a:latin typeface="Poppins Bold"/>
              </a:rPr>
              <a:t>      </a:t>
            </a:r>
          </a:p>
          <a:p>
            <a:pPr>
              <a:lnSpc>
                <a:spcPts val="2940"/>
              </a:lnSpc>
            </a:pPr>
            <a:r>
              <a:rPr lang="en-US" sz="2100" dirty="0">
                <a:solidFill>
                  <a:srgbClr val="FFFFFF"/>
                </a:solidFill>
                <a:latin typeface="Poppins Bold"/>
              </a:rPr>
              <a:t>       Albums</a:t>
            </a:r>
          </a:p>
          <a:p>
            <a:pPr marL="453395" lvl="1" indent="-226697">
              <a:lnSpc>
                <a:spcPts val="2940"/>
              </a:lnSpc>
              <a:buFont typeface="Arial"/>
              <a:buChar char="•"/>
            </a:pPr>
            <a:r>
              <a:rPr lang="en-US" sz="2100" dirty="0">
                <a:solidFill>
                  <a:srgbClr val="FFFFFF"/>
                </a:solidFill>
                <a:latin typeface="Poppins"/>
              </a:rPr>
              <a:t>+ ("Plus") released in September 2011 </a:t>
            </a:r>
          </a:p>
          <a:p>
            <a:pPr marL="453395" lvl="1" indent="-226697">
              <a:lnSpc>
                <a:spcPts val="2940"/>
              </a:lnSpc>
              <a:buFont typeface="Arial"/>
              <a:buChar char="•"/>
            </a:pPr>
            <a:r>
              <a:rPr lang="en-US" sz="2100" dirty="0">
                <a:solidFill>
                  <a:srgbClr val="FFFFFF"/>
                </a:solidFill>
                <a:latin typeface="Poppins"/>
                <a:ea typeface="Poppins"/>
              </a:rPr>
              <a:t>× ("Multiply") released in June 2014</a:t>
            </a:r>
          </a:p>
          <a:p>
            <a:pPr marL="453395" lvl="1" indent="-226697">
              <a:lnSpc>
                <a:spcPts val="2940"/>
              </a:lnSpc>
              <a:buFont typeface="Arial"/>
              <a:buChar char="•"/>
            </a:pPr>
            <a:r>
              <a:rPr lang="en-US" sz="2100" dirty="0">
                <a:solidFill>
                  <a:srgbClr val="FFFFFF"/>
                </a:solidFill>
                <a:latin typeface="Poppins"/>
                <a:ea typeface="Poppins"/>
              </a:rPr>
              <a:t>÷ ("Divide") released in March 2017</a:t>
            </a:r>
          </a:p>
          <a:p>
            <a:pPr marL="453395" lvl="1" indent="-226697">
              <a:lnSpc>
                <a:spcPts val="2940"/>
              </a:lnSpc>
              <a:buFont typeface="Arial"/>
              <a:buChar char="•"/>
            </a:pPr>
            <a:r>
              <a:rPr lang="en-US" sz="2100" dirty="0">
                <a:solidFill>
                  <a:srgbClr val="FFFFFF"/>
                </a:solidFill>
                <a:latin typeface="Poppins"/>
              </a:rPr>
              <a:t>No.6 Collaborations Project released in July 2019</a:t>
            </a:r>
          </a:p>
          <a:p>
            <a:pPr marL="453395" lvl="1" indent="-226697">
              <a:lnSpc>
                <a:spcPts val="2940"/>
              </a:lnSpc>
              <a:buFont typeface="Arial"/>
              <a:buChar char="•"/>
            </a:pPr>
            <a:r>
              <a:rPr lang="en-US" sz="2100" dirty="0">
                <a:solidFill>
                  <a:srgbClr val="FFFFFF"/>
                </a:solidFill>
                <a:latin typeface="Poppins"/>
              </a:rPr>
              <a:t>= ("Equals") released in  October 2021</a:t>
            </a:r>
          </a:p>
          <a:p>
            <a:pPr marL="453395" lvl="1" indent="-226697">
              <a:lnSpc>
                <a:spcPts val="2940"/>
              </a:lnSpc>
              <a:buFont typeface="Arial"/>
              <a:buChar char="•"/>
            </a:pPr>
            <a:r>
              <a:rPr lang="en-US" sz="2100" dirty="0">
                <a:solidFill>
                  <a:srgbClr val="FFFFFF"/>
                </a:solidFill>
                <a:latin typeface="Poppins"/>
              </a:rPr>
              <a:t>- ("Subtract") released in May 2023</a:t>
            </a:r>
          </a:p>
          <a:p>
            <a:pPr marL="453395" lvl="1" indent="-226697">
              <a:lnSpc>
                <a:spcPts val="2940"/>
              </a:lnSpc>
              <a:buFont typeface="Arial"/>
              <a:buChar char="•"/>
            </a:pPr>
            <a:r>
              <a:rPr lang="en-US" sz="2100" dirty="0">
                <a:solidFill>
                  <a:srgbClr val="FFFFFF"/>
                </a:solidFill>
                <a:latin typeface="Poppins"/>
              </a:rPr>
              <a:t>Autumn Variation released in September 2023</a:t>
            </a:r>
          </a:p>
        </p:txBody>
      </p:sp>
      <p:sp>
        <p:nvSpPr>
          <p:cNvPr id="7" name="AutoShape 7"/>
          <p:cNvSpPr/>
          <p:nvPr/>
        </p:nvSpPr>
        <p:spPr>
          <a:xfrm>
            <a:off x="1028700" y="9219260"/>
            <a:ext cx="16230600" cy="0"/>
          </a:xfrm>
          <a:prstGeom prst="line">
            <a:avLst/>
          </a:prstGeom>
          <a:ln w="28575" cap="flat">
            <a:solidFill>
              <a:srgbClr val="FFFFFF">
                <a:alpha val="29804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8" name="AutoShape 8"/>
          <p:cNvSpPr/>
          <p:nvPr/>
        </p:nvSpPr>
        <p:spPr>
          <a:xfrm>
            <a:off x="1044328" y="9219260"/>
            <a:ext cx="3803405" cy="0"/>
          </a:xfrm>
          <a:prstGeom prst="line">
            <a:avLst/>
          </a:prstGeom>
          <a:ln w="28575" cap="flat">
            <a:solidFill>
              <a:srgbClr val="FFFFFF">
                <a:alpha val="96863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1028700" y="9385267"/>
            <a:ext cx="3803405" cy="375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Poppins Medium"/>
              </a:rPr>
              <a:t>Introduction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171098" y="9385267"/>
            <a:ext cx="3803405" cy="375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Poppins Medium"/>
              </a:rPr>
              <a:t>Data Sources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313497" y="9385267"/>
            <a:ext cx="3803405" cy="375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Poppins Medium"/>
              </a:rPr>
              <a:t>Database Design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455895" y="9385267"/>
            <a:ext cx="3803405" cy="375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Poppins Medium"/>
              </a:rPr>
              <a:t>Shiny App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2639948" y="8561829"/>
            <a:ext cx="12975581" cy="501411"/>
            <a:chOff x="0" y="0"/>
            <a:chExt cx="17300774" cy="668548"/>
          </a:xfrm>
        </p:grpSpPr>
        <p:sp>
          <p:nvSpPr>
            <p:cNvPr id="14" name="Freeform 14"/>
            <p:cNvSpPr/>
            <p:nvPr/>
          </p:nvSpPr>
          <p:spPr>
            <a:xfrm>
              <a:off x="5551548" y="12700"/>
              <a:ext cx="551400" cy="551400"/>
            </a:xfrm>
            <a:custGeom>
              <a:avLst/>
              <a:gdLst/>
              <a:ahLst/>
              <a:cxnLst/>
              <a:rect l="l" t="t" r="r" b="b"/>
              <a:pathLst>
                <a:path w="551400" h="551400">
                  <a:moveTo>
                    <a:pt x="0" y="0"/>
                  </a:moveTo>
                  <a:lnTo>
                    <a:pt x="551400" y="0"/>
                  </a:lnTo>
                  <a:lnTo>
                    <a:pt x="551400" y="551400"/>
                  </a:lnTo>
                  <a:lnTo>
                    <a:pt x="0" y="551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11145826" y="90501"/>
              <a:ext cx="467465" cy="532072"/>
            </a:xfrm>
            <a:custGeom>
              <a:avLst/>
              <a:gdLst/>
              <a:ahLst/>
              <a:cxnLst/>
              <a:rect l="l" t="t" r="r" b="b"/>
              <a:pathLst>
                <a:path w="467465" h="532072">
                  <a:moveTo>
                    <a:pt x="0" y="0"/>
                  </a:moveTo>
                  <a:lnTo>
                    <a:pt x="467465" y="0"/>
                  </a:lnTo>
                  <a:lnTo>
                    <a:pt x="467465" y="532073"/>
                  </a:lnTo>
                  <a:lnTo>
                    <a:pt x="0" y="5320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16700914" y="90501"/>
              <a:ext cx="599860" cy="578047"/>
            </a:xfrm>
            <a:custGeom>
              <a:avLst/>
              <a:gdLst/>
              <a:ahLst/>
              <a:cxnLst/>
              <a:rect l="l" t="t" r="r" b="b"/>
              <a:pathLst>
                <a:path w="599860" h="578047">
                  <a:moveTo>
                    <a:pt x="0" y="0"/>
                  </a:moveTo>
                  <a:lnTo>
                    <a:pt x="599860" y="0"/>
                  </a:lnTo>
                  <a:lnTo>
                    <a:pt x="599860" y="578047"/>
                  </a:lnTo>
                  <a:lnTo>
                    <a:pt x="0" y="5780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0" y="0"/>
              <a:ext cx="848851" cy="505067"/>
            </a:xfrm>
            <a:custGeom>
              <a:avLst/>
              <a:gdLst/>
              <a:ahLst/>
              <a:cxnLst/>
              <a:rect l="l" t="t" r="r" b="b"/>
              <a:pathLst>
                <a:path w="848851" h="505067">
                  <a:moveTo>
                    <a:pt x="0" y="0"/>
                  </a:moveTo>
                  <a:lnTo>
                    <a:pt x="848851" y="0"/>
                  </a:lnTo>
                  <a:lnTo>
                    <a:pt x="848851" y="505067"/>
                  </a:lnTo>
                  <a:lnTo>
                    <a:pt x="0" y="5050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0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257861" y="2621684"/>
            <a:ext cx="10253327" cy="54141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300"/>
              </a:lnSpc>
              <a:spcAft>
                <a:spcPts val="500"/>
              </a:spcAft>
            </a:pPr>
            <a:r>
              <a:rPr lang="en-US" sz="1800" dirty="0">
                <a:solidFill>
                  <a:srgbClr val="FFFFFF"/>
                </a:solidFill>
                <a:latin typeface="Poppins"/>
              </a:rPr>
              <a:t>"</a:t>
            </a:r>
            <a:r>
              <a:rPr lang="en-US" sz="2400" dirty="0">
                <a:solidFill>
                  <a:srgbClr val="FFFFFF"/>
                </a:solidFill>
                <a:latin typeface="Poppins"/>
              </a:rPr>
              <a:t>The Integral Tour" is a nod to Ed’s previous album, symbolizing how his music is an essential and unifying part of his fans' lives, just as integration is a fundamental concept in mathematics.</a:t>
            </a:r>
            <a:endParaRPr lang="en-US" sz="2400" dirty="0"/>
          </a:p>
          <a:p>
            <a:pPr marL="589023" lvl="1" indent="-294512">
              <a:lnSpc>
                <a:spcPts val="6820"/>
              </a:lnSpc>
              <a:buFont typeface="Arial"/>
              <a:buChar char="•"/>
            </a:pPr>
            <a:r>
              <a:rPr lang="en-US" sz="2400" dirty="0">
                <a:solidFill>
                  <a:srgbClr val="FFFFFF"/>
                </a:solidFill>
                <a:latin typeface="Poppins"/>
              </a:rPr>
              <a:t>Date: 06/15/2024 - 12/20/2024</a:t>
            </a:r>
          </a:p>
          <a:p>
            <a:pPr marL="589023" lvl="1" indent="-294512">
              <a:lnSpc>
                <a:spcPts val="6820"/>
              </a:lnSpc>
              <a:buFont typeface="Arial"/>
              <a:buChar char="•"/>
            </a:pPr>
            <a:r>
              <a:rPr lang="en-US" sz="2400" dirty="0">
                <a:solidFill>
                  <a:srgbClr val="FFFFFF"/>
                </a:solidFill>
                <a:latin typeface="Poppins"/>
              </a:rPr>
              <a:t>Venue: Ten world class venues across the globe</a:t>
            </a:r>
          </a:p>
          <a:p>
            <a:pPr marL="589023" lvl="1" indent="-294512">
              <a:lnSpc>
                <a:spcPts val="6820"/>
              </a:lnSpc>
              <a:buFont typeface="Arial"/>
              <a:buChar char="•"/>
            </a:pPr>
            <a:r>
              <a:rPr lang="en-US" sz="2400" dirty="0">
                <a:solidFill>
                  <a:srgbClr val="FFFFFF"/>
                </a:solidFill>
                <a:latin typeface="Poppins"/>
              </a:rPr>
              <a:t>Special guests: Taylor Swift, Khalid, Elton John</a:t>
            </a:r>
          </a:p>
          <a:p>
            <a:pPr marL="589023" lvl="1" indent="-294512">
              <a:lnSpc>
                <a:spcPts val="6820"/>
              </a:lnSpc>
              <a:buFont typeface="Arial"/>
              <a:buChar char="•"/>
            </a:pPr>
            <a:r>
              <a:rPr lang="en-US" sz="2400" dirty="0">
                <a:solidFill>
                  <a:srgbClr val="FFFFFF"/>
                </a:solidFill>
                <a:latin typeface="Poppins"/>
              </a:rPr>
              <a:t>Sponsored by : Amazon Music, Levi’s, Fender, Coca Cola</a:t>
            </a:r>
          </a:p>
        </p:txBody>
      </p:sp>
      <p:sp>
        <p:nvSpPr>
          <p:cNvPr id="3" name="AutoShape 3"/>
          <p:cNvSpPr/>
          <p:nvPr/>
        </p:nvSpPr>
        <p:spPr>
          <a:xfrm>
            <a:off x="1028700" y="9219260"/>
            <a:ext cx="16230600" cy="0"/>
          </a:xfrm>
          <a:prstGeom prst="line">
            <a:avLst/>
          </a:prstGeom>
          <a:ln w="28575" cap="flat">
            <a:solidFill>
              <a:srgbClr val="FFFFFF">
                <a:alpha val="29804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AutoShape 4"/>
          <p:cNvSpPr/>
          <p:nvPr/>
        </p:nvSpPr>
        <p:spPr>
          <a:xfrm>
            <a:off x="1044328" y="9219260"/>
            <a:ext cx="3803405" cy="0"/>
          </a:xfrm>
          <a:prstGeom prst="line">
            <a:avLst/>
          </a:prstGeom>
          <a:ln w="28575" cap="flat">
            <a:solidFill>
              <a:srgbClr val="FFFFFF">
                <a:alpha val="96863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2630423" y="8561829"/>
            <a:ext cx="12975581" cy="501411"/>
            <a:chOff x="0" y="0"/>
            <a:chExt cx="17300774" cy="668548"/>
          </a:xfrm>
        </p:grpSpPr>
        <p:sp>
          <p:nvSpPr>
            <p:cNvPr id="6" name="Freeform 6"/>
            <p:cNvSpPr/>
            <p:nvPr/>
          </p:nvSpPr>
          <p:spPr>
            <a:xfrm>
              <a:off x="5551548" y="12700"/>
              <a:ext cx="551400" cy="551400"/>
            </a:xfrm>
            <a:custGeom>
              <a:avLst/>
              <a:gdLst/>
              <a:ahLst/>
              <a:cxnLst/>
              <a:rect l="l" t="t" r="r" b="b"/>
              <a:pathLst>
                <a:path w="551400" h="551400">
                  <a:moveTo>
                    <a:pt x="0" y="0"/>
                  </a:moveTo>
                  <a:lnTo>
                    <a:pt x="551400" y="0"/>
                  </a:lnTo>
                  <a:lnTo>
                    <a:pt x="551400" y="551400"/>
                  </a:lnTo>
                  <a:lnTo>
                    <a:pt x="0" y="551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11145826" y="90501"/>
              <a:ext cx="467465" cy="532072"/>
            </a:xfrm>
            <a:custGeom>
              <a:avLst/>
              <a:gdLst/>
              <a:ahLst/>
              <a:cxnLst/>
              <a:rect l="l" t="t" r="r" b="b"/>
              <a:pathLst>
                <a:path w="467465" h="532072">
                  <a:moveTo>
                    <a:pt x="0" y="0"/>
                  </a:moveTo>
                  <a:lnTo>
                    <a:pt x="467465" y="0"/>
                  </a:lnTo>
                  <a:lnTo>
                    <a:pt x="467465" y="532073"/>
                  </a:lnTo>
                  <a:lnTo>
                    <a:pt x="0" y="5320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16700914" y="90501"/>
              <a:ext cx="599860" cy="578047"/>
            </a:xfrm>
            <a:custGeom>
              <a:avLst/>
              <a:gdLst/>
              <a:ahLst/>
              <a:cxnLst/>
              <a:rect l="l" t="t" r="r" b="b"/>
              <a:pathLst>
                <a:path w="599860" h="578047">
                  <a:moveTo>
                    <a:pt x="0" y="0"/>
                  </a:moveTo>
                  <a:lnTo>
                    <a:pt x="599860" y="0"/>
                  </a:lnTo>
                  <a:lnTo>
                    <a:pt x="599860" y="578047"/>
                  </a:lnTo>
                  <a:lnTo>
                    <a:pt x="0" y="5780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0" y="0"/>
              <a:ext cx="848851" cy="505067"/>
            </a:xfrm>
            <a:custGeom>
              <a:avLst/>
              <a:gdLst/>
              <a:ahLst/>
              <a:cxnLst/>
              <a:rect l="l" t="t" r="r" b="b"/>
              <a:pathLst>
                <a:path w="848851" h="505067">
                  <a:moveTo>
                    <a:pt x="0" y="0"/>
                  </a:moveTo>
                  <a:lnTo>
                    <a:pt x="848851" y="0"/>
                  </a:lnTo>
                  <a:lnTo>
                    <a:pt x="848851" y="505067"/>
                  </a:lnTo>
                  <a:lnTo>
                    <a:pt x="0" y="5050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0" name="Freeform 10"/>
          <p:cNvSpPr/>
          <p:nvPr/>
        </p:nvSpPr>
        <p:spPr>
          <a:xfrm>
            <a:off x="1028700" y="963232"/>
            <a:ext cx="5715000" cy="7217597"/>
          </a:xfrm>
          <a:custGeom>
            <a:avLst/>
            <a:gdLst/>
            <a:ahLst/>
            <a:cxnLst/>
            <a:rect l="l" t="t" r="r" b="b"/>
            <a:pathLst>
              <a:path w="5715000" h="7217597">
                <a:moveTo>
                  <a:pt x="0" y="0"/>
                </a:moveTo>
                <a:lnTo>
                  <a:pt x="5715000" y="0"/>
                </a:lnTo>
                <a:lnTo>
                  <a:pt x="5715000" y="7217597"/>
                </a:lnTo>
                <a:lnTo>
                  <a:pt x="0" y="721759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t="-1268" b="-126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7444611" y="1256584"/>
            <a:ext cx="10584072" cy="1168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099"/>
              </a:lnSpc>
            </a:pPr>
            <a:r>
              <a:rPr lang="en-US" sz="6499" dirty="0">
                <a:solidFill>
                  <a:srgbClr val="FFFFFF"/>
                </a:solidFill>
                <a:latin typeface="Poppins Ultra-Bold"/>
              </a:rPr>
              <a:t>2024 Integral World Tour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8700" y="9385267"/>
            <a:ext cx="3803405" cy="375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Poppins Medium"/>
              </a:rPr>
              <a:t>Introduction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171098" y="9385267"/>
            <a:ext cx="3803405" cy="375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Poppins Medium"/>
              </a:rPr>
              <a:t>Data Sources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313497" y="9385267"/>
            <a:ext cx="3803405" cy="375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Poppins Medium"/>
              </a:rPr>
              <a:t>Database Design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3455895" y="9385267"/>
            <a:ext cx="3803405" cy="375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Poppins Medium"/>
              </a:rPr>
              <a:t>Shiny App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02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8BCFAAF-7EB3-3161-D47B-3C835DF966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>
            <a:extLst>
              <a:ext uri="{FF2B5EF4-FFF2-40B4-BE49-F238E27FC236}">
                <a16:creationId xmlns:a16="http://schemas.microsoft.com/office/drawing/2014/main" id="{B8BA0384-E7E5-A56C-DAAA-D02AC2FA7CFF}"/>
              </a:ext>
            </a:extLst>
          </p:cNvPr>
          <p:cNvSpPr txBox="1"/>
          <p:nvPr/>
        </p:nvSpPr>
        <p:spPr>
          <a:xfrm>
            <a:off x="1044328" y="663281"/>
            <a:ext cx="3803405" cy="375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>
                <a:solidFill>
                  <a:srgbClr val="FAFAFA">
                    <a:alpha val="49804"/>
                  </a:srgbClr>
                </a:solidFill>
                <a:latin typeface="Poppins"/>
              </a:rPr>
              <a:t>2024 Integral World Tour</a:t>
            </a: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D5B91560-61B7-D5BB-463D-E98EAAA1DDE5}"/>
              </a:ext>
            </a:extLst>
          </p:cNvPr>
          <p:cNvSpPr txBox="1"/>
          <p:nvPr/>
        </p:nvSpPr>
        <p:spPr>
          <a:xfrm>
            <a:off x="9488147" y="1382770"/>
            <a:ext cx="7771153" cy="18466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sz="4000" dirty="0">
                <a:solidFill>
                  <a:srgbClr val="FFFFFF"/>
                </a:solidFill>
                <a:latin typeface="Poppins Ultra-Bold"/>
              </a:rPr>
              <a:t>An APP for Boosting Fan Engagement and Business Growth at Live Events.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8237DEA5-4315-FBC4-64C4-24E15F37B81E}"/>
              </a:ext>
            </a:extLst>
          </p:cNvPr>
          <p:cNvSpPr txBox="1"/>
          <p:nvPr/>
        </p:nvSpPr>
        <p:spPr>
          <a:xfrm>
            <a:off x="9228149" y="3518330"/>
            <a:ext cx="7777505" cy="45146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26698" lvl="1">
              <a:lnSpc>
                <a:spcPts val="2940"/>
              </a:lnSpc>
              <a:spcAft>
                <a:spcPts val="500"/>
              </a:spcAft>
            </a:pPr>
            <a:r>
              <a:rPr lang="en-US" sz="2100" b="1" dirty="0">
                <a:solidFill>
                  <a:srgbClr val="FFFFFF"/>
                </a:solidFill>
                <a:latin typeface="Poppins"/>
              </a:rPr>
              <a:t>App Capabilities and Business Impact:</a:t>
            </a:r>
          </a:p>
          <a:p>
            <a:pPr marL="453395" lvl="1" indent="-226697">
              <a:lnSpc>
                <a:spcPts val="2940"/>
              </a:lnSpc>
              <a:buFont typeface="Arial"/>
              <a:buChar char="•"/>
            </a:pPr>
            <a:r>
              <a:rPr lang="en-US" sz="2100" dirty="0">
                <a:solidFill>
                  <a:srgbClr val="FFFFFF"/>
                </a:solidFill>
                <a:latin typeface="Poppins"/>
              </a:rPr>
              <a:t>Creates opportunities for monetization through partnerships with local businesses, hotels, and restaurants</a:t>
            </a:r>
          </a:p>
          <a:p>
            <a:pPr marL="453395" lvl="1" indent="-226697">
              <a:lnSpc>
                <a:spcPts val="2940"/>
              </a:lnSpc>
              <a:buFont typeface="Arial"/>
              <a:buChar char="•"/>
            </a:pPr>
            <a:r>
              <a:rPr lang="en-US" sz="2100" dirty="0">
                <a:solidFill>
                  <a:srgbClr val="FFFFFF"/>
                </a:solidFill>
                <a:latin typeface="Poppins"/>
              </a:rPr>
              <a:t>Enhances fan experience by addressing logistical challenges at large-scale concerts</a:t>
            </a:r>
          </a:p>
          <a:p>
            <a:pPr marL="453395" lvl="1" indent="-226697">
              <a:lnSpc>
                <a:spcPts val="2940"/>
              </a:lnSpc>
              <a:buFont typeface="Arial"/>
              <a:buChar char="•"/>
            </a:pPr>
            <a:r>
              <a:rPr lang="en-US" sz="2100" dirty="0">
                <a:solidFill>
                  <a:srgbClr val="FFFFFF"/>
                </a:solidFill>
                <a:latin typeface="Poppins"/>
              </a:rPr>
              <a:t>Offers personalized services like venue navigation and local recommendations</a:t>
            </a:r>
          </a:p>
          <a:p>
            <a:pPr marL="453395" lvl="1" indent="-226697">
              <a:lnSpc>
                <a:spcPts val="2940"/>
              </a:lnSpc>
              <a:buFont typeface="Arial"/>
              <a:buChar char="•"/>
            </a:pPr>
            <a:r>
              <a:rPr lang="en-US" sz="2100" dirty="0">
                <a:solidFill>
                  <a:srgbClr val="FFFFFF"/>
                </a:solidFill>
                <a:latin typeface="Poppins"/>
              </a:rPr>
              <a:t>Provides new revenue streams for the event, hospitality, and entertainment sectors</a:t>
            </a:r>
          </a:p>
          <a:p>
            <a:pPr marL="453395" lvl="1" indent="-226697">
              <a:lnSpc>
                <a:spcPts val="2940"/>
              </a:lnSpc>
              <a:buFont typeface="Arial"/>
              <a:buChar char="•"/>
            </a:pPr>
            <a:r>
              <a:rPr lang="en-US" sz="2100" dirty="0">
                <a:solidFill>
                  <a:srgbClr val="FFFFFF"/>
                </a:solidFill>
                <a:latin typeface="Poppins"/>
              </a:rPr>
              <a:t>Elevates fan engagement while driving sponsorship and business growth</a:t>
            </a:r>
          </a:p>
        </p:txBody>
      </p:sp>
      <p:sp>
        <p:nvSpPr>
          <p:cNvPr id="7" name="AutoShape 7">
            <a:extLst>
              <a:ext uri="{FF2B5EF4-FFF2-40B4-BE49-F238E27FC236}">
                <a16:creationId xmlns:a16="http://schemas.microsoft.com/office/drawing/2014/main" id="{7C506831-3F6F-1E5E-BBD8-AF0AE690DC85}"/>
              </a:ext>
            </a:extLst>
          </p:cNvPr>
          <p:cNvSpPr/>
          <p:nvPr/>
        </p:nvSpPr>
        <p:spPr>
          <a:xfrm>
            <a:off x="1028700" y="9219260"/>
            <a:ext cx="16230600" cy="0"/>
          </a:xfrm>
          <a:prstGeom prst="line">
            <a:avLst/>
          </a:prstGeom>
          <a:ln w="28575" cap="flat">
            <a:solidFill>
              <a:srgbClr val="FFFFFF">
                <a:alpha val="29804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8" name="AutoShape 8">
            <a:extLst>
              <a:ext uri="{FF2B5EF4-FFF2-40B4-BE49-F238E27FC236}">
                <a16:creationId xmlns:a16="http://schemas.microsoft.com/office/drawing/2014/main" id="{1B86AF6B-EAC4-2F06-6453-F9D7C3CB2053}"/>
              </a:ext>
            </a:extLst>
          </p:cNvPr>
          <p:cNvSpPr/>
          <p:nvPr/>
        </p:nvSpPr>
        <p:spPr>
          <a:xfrm>
            <a:off x="1044328" y="9219260"/>
            <a:ext cx="3803405" cy="0"/>
          </a:xfrm>
          <a:prstGeom prst="line">
            <a:avLst/>
          </a:prstGeom>
          <a:ln w="28575" cap="flat">
            <a:solidFill>
              <a:srgbClr val="FFFFFF">
                <a:alpha val="96863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4E8991AF-7386-0691-772F-988BBC53DB91}"/>
              </a:ext>
            </a:extLst>
          </p:cNvPr>
          <p:cNvSpPr txBox="1"/>
          <p:nvPr/>
        </p:nvSpPr>
        <p:spPr>
          <a:xfrm>
            <a:off x="1028700" y="9385267"/>
            <a:ext cx="3803405" cy="375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Poppins Medium"/>
              </a:rPr>
              <a:t>Introduction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B7011311-9B40-AC23-7CFF-FB5ABF1997CE}"/>
              </a:ext>
            </a:extLst>
          </p:cNvPr>
          <p:cNvSpPr txBox="1"/>
          <p:nvPr/>
        </p:nvSpPr>
        <p:spPr>
          <a:xfrm>
            <a:off x="5171098" y="9385267"/>
            <a:ext cx="3803405" cy="375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Poppins Medium"/>
              </a:rPr>
              <a:t>Data Sources</a:t>
            </a: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02125DDC-0EF1-AF02-D81E-B66CB9C5A0C4}"/>
              </a:ext>
            </a:extLst>
          </p:cNvPr>
          <p:cNvSpPr txBox="1"/>
          <p:nvPr/>
        </p:nvSpPr>
        <p:spPr>
          <a:xfrm>
            <a:off x="9313497" y="9385267"/>
            <a:ext cx="3803405" cy="375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Poppins Medium"/>
              </a:rPr>
              <a:t>Database Design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9C4E0ACC-D01F-8591-F448-78C259C44A2E}"/>
              </a:ext>
            </a:extLst>
          </p:cNvPr>
          <p:cNvSpPr txBox="1"/>
          <p:nvPr/>
        </p:nvSpPr>
        <p:spPr>
          <a:xfrm>
            <a:off x="13455895" y="9385267"/>
            <a:ext cx="3803405" cy="375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Poppins Medium"/>
              </a:rPr>
              <a:t>Shiny App</a:t>
            </a:r>
          </a:p>
        </p:txBody>
      </p:sp>
      <p:grpSp>
        <p:nvGrpSpPr>
          <p:cNvPr id="13" name="Group 13">
            <a:extLst>
              <a:ext uri="{FF2B5EF4-FFF2-40B4-BE49-F238E27FC236}">
                <a16:creationId xmlns:a16="http://schemas.microsoft.com/office/drawing/2014/main" id="{A45A41C0-A8DC-0A60-F3B0-84356C0F1C46}"/>
              </a:ext>
            </a:extLst>
          </p:cNvPr>
          <p:cNvGrpSpPr/>
          <p:nvPr/>
        </p:nvGrpSpPr>
        <p:grpSpPr>
          <a:xfrm>
            <a:off x="2639948" y="8561829"/>
            <a:ext cx="12975581" cy="501411"/>
            <a:chOff x="0" y="0"/>
            <a:chExt cx="17300774" cy="668548"/>
          </a:xfrm>
        </p:grpSpPr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C9F9AFDA-EEA9-57EA-FB0D-E2E615381ABB}"/>
                </a:ext>
              </a:extLst>
            </p:cNvPr>
            <p:cNvSpPr/>
            <p:nvPr/>
          </p:nvSpPr>
          <p:spPr>
            <a:xfrm>
              <a:off x="5551548" y="12700"/>
              <a:ext cx="551400" cy="551400"/>
            </a:xfrm>
            <a:custGeom>
              <a:avLst/>
              <a:gdLst/>
              <a:ahLst/>
              <a:cxnLst/>
              <a:rect l="l" t="t" r="r" b="b"/>
              <a:pathLst>
                <a:path w="551400" h="551400">
                  <a:moveTo>
                    <a:pt x="0" y="0"/>
                  </a:moveTo>
                  <a:lnTo>
                    <a:pt x="551400" y="0"/>
                  </a:lnTo>
                  <a:lnTo>
                    <a:pt x="551400" y="551400"/>
                  </a:lnTo>
                  <a:lnTo>
                    <a:pt x="0" y="551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89897117-3558-0BDF-177D-82F2607E7669}"/>
                </a:ext>
              </a:extLst>
            </p:cNvPr>
            <p:cNvSpPr/>
            <p:nvPr/>
          </p:nvSpPr>
          <p:spPr>
            <a:xfrm>
              <a:off x="11145826" y="90501"/>
              <a:ext cx="467465" cy="532072"/>
            </a:xfrm>
            <a:custGeom>
              <a:avLst/>
              <a:gdLst/>
              <a:ahLst/>
              <a:cxnLst/>
              <a:rect l="l" t="t" r="r" b="b"/>
              <a:pathLst>
                <a:path w="467465" h="532072">
                  <a:moveTo>
                    <a:pt x="0" y="0"/>
                  </a:moveTo>
                  <a:lnTo>
                    <a:pt x="467465" y="0"/>
                  </a:lnTo>
                  <a:lnTo>
                    <a:pt x="467465" y="532073"/>
                  </a:lnTo>
                  <a:lnTo>
                    <a:pt x="0" y="5320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60333B73-3C25-58A5-8D3B-41EE974B3E40}"/>
                </a:ext>
              </a:extLst>
            </p:cNvPr>
            <p:cNvSpPr/>
            <p:nvPr/>
          </p:nvSpPr>
          <p:spPr>
            <a:xfrm>
              <a:off x="16700914" y="90501"/>
              <a:ext cx="599860" cy="578047"/>
            </a:xfrm>
            <a:custGeom>
              <a:avLst/>
              <a:gdLst/>
              <a:ahLst/>
              <a:cxnLst/>
              <a:rect l="l" t="t" r="r" b="b"/>
              <a:pathLst>
                <a:path w="599860" h="578047">
                  <a:moveTo>
                    <a:pt x="0" y="0"/>
                  </a:moveTo>
                  <a:lnTo>
                    <a:pt x="599860" y="0"/>
                  </a:lnTo>
                  <a:lnTo>
                    <a:pt x="599860" y="578047"/>
                  </a:lnTo>
                  <a:lnTo>
                    <a:pt x="0" y="5780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17">
              <a:extLst>
                <a:ext uri="{FF2B5EF4-FFF2-40B4-BE49-F238E27FC236}">
                  <a16:creationId xmlns:a16="http://schemas.microsoft.com/office/drawing/2014/main" id="{C8CE22EB-F479-8CEB-FC54-5854FDF39F67}"/>
                </a:ext>
              </a:extLst>
            </p:cNvPr>
            <p:cNvSpPr/>
            <p:nvPr/>
          </p:nvSpPr>
          <p:spPr>
            <a:xfrm>
              <a:off x="0" y="0"/>
              <a:ext cx="848851" cy="505067"/>
            </a:xfrm>
            <a:custGeom>
              <a:avLst/>
              <a:gdLst/>
              <a:ahLst/>
              <a:cxnLst/>
              <a:rect l="l" t="t" r="r" b="b"/>
              <a:pathLst>
                <a:path w="848851" h="505067">
                  <a:moveTo>
                    <a:pt x="0" y="0"/>
                  </a:moveTo>
                  <a:lnTo>
                    <a:pt x="848851" y="0"/>
                  </a:lnTo>
                  <a:lnTo>
                    <a:pt x="848851" y="505067"/>
                  </a:lnTo>
                  <a:lnTo>
                    <a:pt x="0" y="5050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1028" name="Picture 4" descr="Ed Sheeran shares secret behind 'exciting' career">
            <a:extLst>
              <a:ext uri="{FF2B5EF4-FFF2-40B4-BE49-F238E27FC236}">
                <a16:creationId xmlns:a16="http://schemas.microsoft.com/office/drawing/2014/main" id="{04EB4526-C04E-5591-5DDC-349DE28A55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33"/>
          <a:stretch/>
        </p:blipFill>
        <p:spPr bwMode="auto">
          <a:xfrm>
            <a:off x="370930" y="2306099"/>
            <a:ext cx="8603573" cy="5416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06193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2601826" y="3800783"/>
            <a:ext cx="2311280" cy="2310593"/>
            <a:chOff x="0" y="0"/>
            <a:chExt cx="3081707" cy="3080791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/>
            <a:srcRect l="21841" r="21841"/>
            <a:stretch>
              <a:fillRect/>
            </a:stretch>
          </p:blipFill>
          <p:spPr>
            <a:xfrm>
              <a:off x="0" y="0"/>
              <a:ext cx="3081707" cy="3080791"/>
            </a:xfrm>
            <a:prstGeom prst="rect">
              <a:avLst/>
            </a:prstGeom>
          </p:spPr>
        </p:pic>
      </p:grpSp>
      <p:grpSp>
        <p:nvGrpSpPr>
          <p:cNvPr id="5" name="Group 5"/>
          <p:cNvGrpSpPr/>
          <p:nvPr/>
        </p:nvGrpSpPr>
        <p:grpSpPr>
          <a:xfrm>
            <a:off x="13594009" y="3800783"/>
            <a:ext cx="2311280" cy="2310593"/>
            <a:chOff x="0" y="0"/>
            <a:chExt cx="3081707" cy="3080791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4"/>
            <a:srcRect t="14" b="14"/>
            <a:stretch>
              <a:fillRect/>
            </a:stretch>
          </p:blipFill>
          <p:spPr>
            <a:xfrm>
              <a:off x="0" y="0"/>
              <a:ext cx="3081707" cy="3080791"/>
            </a:xfrm>
            <a:prstGeom prst="rect">
              <a:avLst/>
            </a:prstGeom>
          </p:spPr>
        </p:pic>
      </p:grpSp>
      <p:grpSp>
        <p:nvGrpSpPr>
          <p:cNvPr id="7" name="Group 7"/>
          <p:cNvGrpSpPr/>
          <p:nvPr/>
        </p:nvGrpSpPr>
        <p:grpSpPr>
          <a:xfrm>
            <a:off x="7988360" y="3800783"/>
            <a:ext cx="2311280" cy="2310593"/>
            <a:chOff x="0" y="0"/>
            <a:chExt cx="3081707" cy="3080791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/>
            <a:srcRect t="14" b="14"/>
            <a:stretch>
              <a:fillRect/>
            </a:stretch>
          </p:blipFill>
          <p:spPr>
            <a:xfrm>
              <a:off x="0" y="0"/>
              <a:ext cx="3081707" cy="3080791"/>
            </a:xfrm>
            <a:prstGeom prst="rect">
              <a:avLst/>
            </a:prstGeom>
          </p:spPr>
        </p:pic>
      </p:grpSp>
      <p:sp>
        <p:nvSpPr>
          <p:cNvPr id="9" name="TextBox 9"/>
          <p:cNvSpPr txBox="1"/>
          <p:nvPr/>
        </p:nvSpPr>
        <p:spPr>
          <a:xfrm>
            <a:off x="5614102" y="1454300"/>
            <a:ext cx="7059796" cy="1168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99"/>
              </a:lnSpc>
            </a:pPr>
            <a:r>
              <a:rPr lang="en-US" sz="6499">
                <a:solidFill>
                  <a:srgbClr val="FFFFFF"/>
                </a:solidFill>
                <a:latin typeface="Poppins Ultra-Bold"/>
              </a:rPr>
              <a:t>CONTENT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124719" y="6713038"/>
            <a:ext cx="3265494" cy="6254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>
                <a:solidFill>
                  <a:srgbClr val="FFFFFF"/>
                </a:solidFill>
                <a:latin typeface="Poppins Bold"/>
              </a:rPr>
              <a:t>Data Sources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116902" y="6713038"/>
            <a:ext cx="3265494" cy="6254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>
                <a:solidFill>
                  <a:srgbClr val="FFFFFF"/>
                </a:solidFill>
                <a:latin typeface="Poppins Bold"/>
              </a:rPr>
              <a:t>Shiny App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044226" y="6713038"/>
            <a:ext cx="4142398" cy="6254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>
                <a:solidFill>
                  <a:srgbClr val="FFFFFF"/>
                </a:solidFill>
                <a:latin typeface="Poppins Bold"/>
              </a:rPr>
              <a:t>Database Design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44328" y="663281"/>
            <a:ext cx="3803405" cy="375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>
                <a:solidFill>
                  <a:srgbClr val="FFFFFF">
                    <a:alpha val="49804"/>
                  </a:srgbClr>
                </a:solidFill>
                <a:latin typeface="Poppins"/>
              </a:rPr>
              <a:t>2024 Integral World Tour</a:t>
            </a:r>
          </a:p>
        </p:txBody>
      </p:sp>
      <p:sp>
        <p:nvSpPr>
          <p:cNvPr id="14" name="AutoShape 14"/>
          <p:cNvSpPr/>
          <p:nvPr/>
        </p:nvSpPr>
        <p:spPr>
          <a:xfrm>
            <a:off x="1028700" y="9219260"/>
            <a:ext cx="16230600" cy="0"/>
          </a:xfrm>
          <a:prstGeom prst="line">
            <a:avLst/>
          </a:prstGeom>
          <a:ln w="28575" cap="flat">
            <a:solidFill>
              <a:srgbClr val="FFFFFF">
                <a:alpha val="29804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5" name="AutoShape 15"/>
          <p:cNvSpPr/>
          <p:nvPr/>
        </p:nvSpPr>
        <p:spPr>
          <a:xfrm>
            <a:off x="1044328" y="9219260"/>
            <a:ext cx="3803405" cy="0"/>
          </a:xfrm>
          <a:prstGeom prst="line">
            <a:avLst/>
          </a:prstGeom>
          <a:ln w="28575" cap="flat">
            <a:solidFill>
              <a:srgbClr val="FFFFFF">
                <a:alpha val="96863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1028700" y="9385267"/>
            <a:ext cx="3803405" cy="375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Poppins Medium"/>
              </a:rPr>
              <a:t>Introduction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5171098" y="9385267"/>
            <a:ext cx="3803405" cy="375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Poppins Medium"/>
              </a:rPr>
              <a:t>Data Sources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313497" y="9385267"/>
            <a:ext cx="3803405" cy="375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Poppins Medium"/>
              </a:rPr>
              <a:t>Database Design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3455895" y="9385267"/>
            <a:ext cx="3803405" cy="375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Poppins Medium"/>
              </a:rPr>
              <a:t>Shiny App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2762942" y="8561829"/>
            <a:ext cx="12800217" cy="501411"/>
            <a:chOff x="0" y="0"/>
            <a:chExt cx="17066955" cy="668548"/>
          </a:xfrm>
        </p:grpSpPr>
        <p:sp>
          <p:nvSpPr>
            <p:cNvPr id="21" name="Freeform 21"/>
            <p:cNvSpPr/>
            <p:nvPr/>
          </p:nvSpPr>
          <p:spPr>
            <a:xfrm>
              <a:off x="5317729" y="12700"/>
              <a:ext cx="551400" cy="551400"/>
            </a:xfrm>
            <a:custGeom>
              <a:avLst/>
              <a:gdLst/>
              <a:ahLst/>
              <a:cxnLst/>
              <a:rect l="l" t="t" r="r" b="b"/>
              <a:pathLst>
                <a:path w="551400" h="551400">
                  <a:moveTo>
                    <a:pt x="0" y="0"/>
                  </a:moveTo>
                  <a:lnTo>
                    <a:pt x="551400" y="0"/>
                  </a:lnTo>
                  <a:lnTo>
                    <a:pt x="551400" y="551400"/>
                  </a:lnTo>
                  <a:lnTo>
                    <a:pt x="0" y="551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10912007" y="90501"/>
              <a:ext cx="467465" cy="532072"/>
            </a:xfrm>
            <a:custGeom>
              <a:avLst/>
              <a:gdLst/>
              <a:ahLst/>
              <a:cxnLst/>
              <a:rect l="l" t="t" r="r" b="b"/>
              <a:pathLst>
                <a:path w="467465" h="532072">
                  <a:moveTo>
                    <a:pt x="0" y="0"/>
                  </a:moveTo>
                  <a:lnTo>
                    <a:pt x="467465" y="0"/>
                  </a:lnTo>
                  <a:lnTo>
                    <a:pt x="467465" y="532073"/>
                  </a:lnTo>
                  <a:lnTo>
                    <a:pt x="0" y="5320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16467096" y="90501"/>
              <a:ext cx="599860" cy="578047"/>
            </a:xfrm>
            <a:custGeom>
              <a:avLst/>
              <a:gdLst/>
              <a:ahLst/>
              <a:cxnLst/>
              <a:rect l="l" t="t" r="r" b="b"/>
              <a:pathLst>
                <a:path w="599860" h="578047">
                  <a:moveTo>
                    <a:pt x="0" y="0"/>
                  </a:moveTo>
                  <a:lnTo>
                    <a:pt x="599859" y="0"/>
                  </a:lnTo>
                  <a:lnTo>
                    <a:pt x="599859" y="578047"/>
                  </a:lnTo>
                  <a:lnTo>
                    <a:pt x="0" y="5780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24"/>
            <p:cNvSpPr/>
            <p:nvPr/>
          </p:nvSpPr>
          <p:spPr>
            <a:xfrm>
              <a:off x="0" y="0"/>
              <a:ext cx="848851" cy="505067"/>
            </a:xfrm>
            <a:custGeom>
              <a:avLst/>
              <a:gdLst/>
              <a:ahLst/>
              <a:cxnLst/>
              <a:rect l="l" t="t" r="r" b="b"/>
              <a:pathLst>
                <a:path w="848851" h="505067">
                  <a:moveTo>
                    <a:pt x="0" y="0"/>
                  </a:moveTo>
                  <a:lnTo>
                    <a:pt x="848851" y="0"/>
                  </a:lnTo>
                  <a:lnTo>
                    <a:pt x="848851" y="505067"/>
                  </a:lnTo>
                  <a:lnTo>
                    <a:pt x="0" y="5050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2617563" y="8566925"/>
            <a:ext cx="12952617" cy="501411"/>
            <a:chOff x="0" y="0"/>
            <a:chExt cx="17270155" cy="668548"/>
          </a:xfrm>
        </p:grpSpPr>
        <p:sp>
          <p:nvSpPr>
            <p:cNvPr id="26" name="Freeform 26"/>
            <p:cNvSpPr/>
            <p:nvPr/>
          </p:nvSpPr>
          <p:spPr>
            <a:xfrm>
              <a:off x="5520929" y="12700"/>
              <a:ext cx="551400" cy="551400"/>
            </a:xfrm>
            <a:custGeom>
              <a:avLst/>
              <a:gdLst/>
              <a:ahLst/>
              <a:cxnLst/>
              <a:rect l="l" t="t" r="r" b="b"/>
              <a:pathLst>
                <a:path w="551400" h="551400">
                  <a:moveTo>
                    <a:pt x="0" y="0"/>
                  </a:moveTo>
                  <a:lnTo>
                    <a:pt x="551400" y="0"/>
                  </a:lnTo>
                  <a:lnTo>
                    <a:pt x="551400" y="551400"/>
                  </a:lnTo>
                  <a:lnTo>
                    <a:pt x="0" y="551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27"/>
            <p:cNvSpPr/>
            <p:nvPr/>
          </p:nvSpPr>
          <p:spPr>
            <a:xfrm>
              <a:off x="11115207" y="90501"/>
              <a:ext cx="467465" cy="532072"/>
            </a:xfrm>
            <a:custGeom>
              <a:avLst/>
              <a:gdLst/>
              <a:ahLst/>
              <a:cxnLst/>
              <a:rect l="l" t="t" r="r" b="b"/>
              <a:pathLst>
                <a:path w="467465" h="532072">
                  <a:moveTo>
                    <a:pt x="0" y="0"/>
                  </a:moveTo>
                  <a:lnTo>
                    <a:pt x="467465" y="0"/>
                  </a:lnTo>
                  <a:lnTo>
                    <a:pt x="467465" y="532073"/>
                  </a:lnTo>
                  <a:lnTo>
                    <a:pt x="0" y="5320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28"/>
            <p:cNvSpPr/>
            <p:nvPr/>
          </p:nvSpPr>
          <p:spPr>
            <a:xfrm>
              <a:off x="16670296" y="90501"/>
              <a:ext cx="599860" cy="578047"/>
            </a:xfrm>
            <a:custGeom>
              <a:avLst/>
              <a:gdLst/>
              <a:ahLst/>
              <a:cxnLst/>
              <a:rect l="l" t="t" r="r" b="b"/>
              <a:pathLst>
                <a:path w="599860" h="578047">
                  <a:moveTo>
                    <a:pt x="0" y="0"/>
                  </a:moveTo>
                  <a:lnTo>
                    <a:pt x="599859" y="0"/>
                  </a:lnTo>
                  <a:lnTo>
                    <a:pt x="599859" y="578047"/>
                  </a:lnTo>
                  <a:lnTo>
                    <a:pt x="0" y="5780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29"/>
            <p:cNvSpPr/>
            <p:nvPr/>
          </p:nvSpPr>
          <p:spPr>
            <a:xfrm>
              <a:off x="0" y="0"/>
              <a:ext cx="848851" cy="505067"/>
            </a:xfrm>
            <a:custGeom>
              <a:avLst/>
              <a:gdLst/>
              <a:ahLst/>
              <a:cxnLst/>
              <a:rect l="l" t="t" r="r" b="b"/>
              <a:pathLst>
                <a:path w="848851" h="505067">
                  <a:moveTo>
                    <a:pt x="0" y="0"/>
                  </a:moveTo>
                  <a:lnTo>
                    <a:pt x="848851" y="0"/>
                  </a:lnTo>
                  <a:lnTo>
                    <a:pt x="848851" y="505067"/>
                  </a:lnTo>
                  <a:lnTo>
                    <a:pt x="0" y="5050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989153" y="4105638"/>
            <a:ext cx="1204919" cy="772654"/>
          </a:xfrm>
          <a:custGeom>
            <a:avLst/>
            <a:gdLst/>
            <a:ahLst/>
            <a:cxnLst/>
            <a:rect l="l" t="t" r="r" b="b"/>
            <a:pathLst>
              <a:path w="1204919" h="772654">
                <a:moveTo>
                  <a:pt x="0" y="0"/>
                </a:moveTo>
                <a:lnTo>
                  <a:pt x="1204919" y="0"/>
                </a:lnTo>
                <a:lnTo>
                  <a:pt x="1204919" y="772654"/>
                </a:lnTo>
                <a:lnTo>
                  <a:pt x="0" y="7726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182691" y="6514635"/>
            <a:ext cx="899732" cy="889209"/>
          </a:xfrm>
          <a:custGeom>
            <a:avLst/>
            <a:gdLst/>
            <a:ahLst/>
            <a:cxnLst/>
            <a:rect l="l" t="t" r="r" b="b"/>
            <a:pathLst>
              <a:path w="899732" h="889209">
                <a:moveTo>
                  <a:pt x="0" y="0"/>
                </a:moveTo>
                <a:lnTo>
                  <a:pt x="899732" y="0"/>
                </a:lnTo>
                <a:lnTo>
                  <a:pt x="899732" y="889208"/>
                </a:lnTo>
                <a:lnTo>
                  <a:pt x="0" y="88920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865458" y="2523444"/>
            <a:ext cx="1181416" cy="1031555"/>
          </a:xfrm>
          <a:custGeom>
            <a:avLst/>
            <a:gdLst/>
            <a:ahLst/>
            <a:cxnLst/>
            <a:rect l="l" t="t" r="r" b="b"/>
            <a:pathLst>
              <a:path w="1181416" h="1031555">
                <a:moveTo>
                  <a:pt x="0" y="0"/>
                </a:moveTo>
                <a:lnTo>
                  <a:pt x="1181417" y="0"/>
                </a:lnTo>
                <a:lnTo>
                  <a:pt x="1181417" y="1031554"/>
                </a:lnTo>
                <a:lnTo>
                  <a:pt x="0" y="103155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3046" t="-2797" r="-326442" b="-1637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6218133" y="2579011"/>
            <a:ext cx="1404963" cy="832366"/>
          </a:xfrm>
          <a:custGeom>
            <a:avLst/>
            <a:gdLst/>
            <a:ahLst/>
            <a:cxnLst/>
            <a:rect l="l" t="t" r="r" b="b"/>
            <a:pathLst>
              <a:path w="1404963" h="832366">
                <a:moveTo>
                  <a:pt x="0" y="0"/>
                </a:moveTo>
                <a:lnTo>
                  <a:pt x="1404964" y="0"/>
                </a:lnTo>
                <a:lnTo>
                  <a:pt x="1404964" y="832366"/>
                </a:lnTo>
                <a:lnTo>
                  <a:pt x="0" y="83236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r="-14338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4941639" y="4090967"/>
            <a:ext cx="878899" cy="767938"/>
          </a:xfrm>
          <a:custGeom>
            <a:avLst/>
            <a:gdLst/>
            <a:ahLst/>
            <a:cxnLst/>
            <a:rect l="l" t="t" r="r" b="b"/>
            <a:pathLst>
              <a:path w="878899" h="767938">
                <a:moveTo>
                  <a:pt x="0" y="0"/>
                </a:moveTo>
                <a:lnTo>
                  <a:pt x="878900" y="0"/>
                </a:lnTo>
                <a:lnTo>
                  <a:pt x="878900" y="767939"/>
                </a:lnTo>
                <a:lnTo>
                  <a:pt x="0" y="76793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4875410" y="5287531"/>
            <a:ext cx="841882" cy="870162"/>
          </a:xfrm>
          <a:custGeom>
            <a:avLst/>
            <a:gdLst/>
            <a:ahLst/>
            <a:cxnLst/>
            <a:rect l="l" t="t" r="r" b="b"/>
            <a:pathLst>
              <a:path w="841882" h="870162">
                <a:moveTo>
                  <a:pt x="0" y="0"/>
                </a:moveTo>
                <a:lnTo>
                  <a:pt x="841882" y="0"/>
                </a:lnTo>
                <a:lnTo>
                  <a:pt x="841882" y="870162"/>
                </a:lnTo>
                <a:lnTo>
                  <a:pt x="0" y="87016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4884093" y="6574391"/>
            <a:ext cx="936446" cy="835778"/>
          </a:xfrm>
          <a:custGeom>
            <a:avLst/>
            <a:gdLst/>
            <a:ahLst/>
            <a:cxnLst/>
            <a:rect l="l" t="t" r="r" b="b"/>
            <a:pathLst>
              <a:path w="936446" h="835778">
                <a:moveTo>
                  <a:pt x="0" y="0"/>
                </a:moveTo>
                <a:lnTo>
                  <a:pt x="936446" y="0"/>
                </a:lnTo>
                <a:lnTo>
                  <a:pt x="936446" y="835778"/>
                </a:lnTo>
                <a:lnTo>
                  <a:pt x="0" y="83577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3994532" y="6514635"/>
            <a:ext cx="971487" cy="895534"/>
          </a:xfrm>
          <a:custGeom>
            <a:avLst/>
            <a:gdLst/>
            <a:ahLst/>
            <a:cxnLst/>
            <a:rect l="l" t="t" r="r" b="b"/>
            <a:pathLst>
              <a:path w="971487" h="895534">
                <a:moveTo>
                  <a:pt x="0" y="0"/>
                </a:moveTo>
                <a:lnTo>
                  <a:pt x="971487" y="0"/>
                </a:lnTo>
                <a:lnTo>
                  <a:pt x="971487" y="895534"/>
                </a:lnTo>
                <a:lnTo>
                  <a:pt x="0" y="89553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13833596" y="4088731"/>
            <a:ext cx="1293360" cy="978104"/>
          </a:xfrm>
          <a:custGeom>
            <a:avLst/>
            <a:gdLst/>
            <a:ahLst/>
            <a:cxnLst/>
            <a:rect l="l" t="t" r="r" b="b"/>
            <a:pathLst>
              <a:path w="1293360" h="978104">
                <a:moveTo>
                  <a:pt x="0" y="0"/>
                </a:moveTo>
                <a:lnTo>
                  <a:pt x="1293360" y="0"/>
                </a:lnTo>
                <a:lnTo>
                  <a:pt x="1293360" y="978104"/>
                </a:lnTo>
                <a:lnTo>
                  <a:pt x="0" y="978104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10483325" y="2616675"/>
            <a:ext cx="2512436" cy="845092"/>
          </a:xfrm>
          <a:custGeom>
            <a:avLst/>
            <a:gdLst/>
            <a:ahLst/>
            <a:cxnLst/>
            <a:rect l="l" t="t" r="r" b="b"/>
            <a:pathLst>
              <a:path w="2512436" h="845092">
                <a:moveTo>
                  <a:pt x="0" y="0"/>
                </a:moveTo>
                <a:lnTo>
                  <a:pt x="2512436" y="0"/>
                </a:lnTo>
                <a:lnTo>
                  <a:pt x="2512436" y="845092"/>
                </a:lnTo>
                <a:lnTo>
                  <a:pt x="0" y="845092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10347628" y="5445950"/>
            <a:ext cx="938393" cy="703795"/>
          </a:xfrm>
          <a:custGeom>
            <a:avLst/>
            <a:gdLst/>
            <a:ahLst/>
            <a:cxnLst/>
            <a:rect l="l" t="t" r="r" b="b"/>
            <a:pathLst>
              <a:path w="938393" h="703795">
                <a:moveTo>
                  <a:pt x="0" y="0"/>
                </a:moveTo>
                <a:lnTo>
                  <a:pt x="938394" y="0"/>
                </a:lnTo>
                <a:lnTo>
                  <a:pt x="938394" y="703795"/>
                </a:lnTo>
                <a:lnTo>
                  <a:pt x="0" y="703795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TextBox 14"/>
          <p:cNvSpPr txBox="1"/>
          <p:nvPr/>
        </p:nvSpPr>
        <p:spPr>
          <a:xfrm>
            <a:off x="1294564" y="926418"/>
            <a:ext cx="6325718" cy="1168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099"/>
              </a:lnSpc>
            </a:pPr>
            <a:r>
              <a:rPr lang="en-US" sz="6499">
                <a:solidFill>
                  <a:srgbClr val="FFFFFF"/>
                </a:solidFill>
                <a:latin typeface="Poppins Ultra-Bold"/>
              </a:rPr>
              <a:t>Data Sources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94564" y="463898"/>
            <a:ext cx="3803405" cy="375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>
                <a:solidFill>
                  <a:srgbClr val="FFFFFF">
                    <a:alpha val="49804"/>
                  </a:srgbClr>
                </a:solidFill>
                <a:latin typeface="Poppins"/>
              </a:rPr>
              <a:t>2024 Integral World Tour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267785" y="4099402"/>
            <a:ext cx="1528018" cy="566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sz="3199">
                <a:solidFill>
                  <a:srgbClr val="FFFFFF"/>
                </a:solidFill>
                <a:latin typeface="Poppins Medium"/>
              </a:rPr>
              <a:t>Venues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219705" y="6428910"/>
            <a:ext cx="1858450" cy="1128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sz="3199">
                <a:solidFill>
                  <a:srgbClr val="FFFFFF"/>
                </a:solidFill>
                <a:latin typeface="Poppins Medium"/>
              </a:rPr>
              <a:t>Songs&amp;</a:t>
            </a:r>
          </a:p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sz="3199">
                <a:solidFill>
                  <a:srgbClr val="FFFFFF"/>
                </a:solidFill>
                <a:latin typeface="Poppins Medium"/>
              </a:rPr>
              <a:t>Albums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5985822" y="4148864"/>
            <a:ext cx="2478584" cy="566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sz="3199">
                <a:solidFill>
                  <a:srgbClr val="FFFFFF"/>
                </a:solidFill>
                <a:latin typeface="Poppins Medium"/>
              </a:rPr>
              <a:t>Restaurants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5981641" y="5424150"/>
            <a:ext cx="1272034" cy="566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sz="3199">
                <a:solidFill>
                  <a:srgbClr val="FFFFFF"/>
                </a:solidFill>
                <a:latin typeface="Poppins Medium"/>
              </a:rPr>
              <a:t>Hotels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5963414" y="6769386"/>
            <a:ext cx="3137297" cy="566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sz="3199">
                <a:solidFill>
                  <a:srgbClr val="FFFFFF"/>
                </a:solidFill>
                <a:latin typeface="Poppins Medium"/>
              </a:rPr>
              <a:t>Entertainments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4533785" y="2351661"/>
            <a:ext cx="2161273" cy="1308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87"/>
              </a:lnSpc>
              <a:spcBef>
                <a:spcPct val="0"/>
              </a:spcBef>
            </a:pPr>
            <a:r>
              <a:rPr lang="en-US" sz="2491">
                <a:solidFill>
                  <a:srgbClr val="FFFFFF"/>
                </a:solidFill>
                <a:latin typeface="Poppins"/>
              </a:rPr>
              <a:t>Self-generated data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5338070" y="4251710"/>
            <a:ext cx="1892945" cy="566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sz="3199">
                <a:solidFill>
                  <a:srgbClr val="FFFFFF"/>
                </a:solidFill>
                <a:latin typeface="Poppins Medium"/>
              </a:rPr>
              <a:t>Emotions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5338070" y="6608718"/>
            <a:ext cx="1424434" cy="566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sz="3199">
                <a:solidFill>
                  <a:srgbClr val="FFFFFF"/>
                </a:solidFill>
                <a:latin typeface="Poppins Medium"/>
              </a:rPr>
              <a:t>Tickets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1603846" y="5503846"/>
            <a:ext cx="1391915" cy="566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sz="3199">
                <a:solidFill>
                  <a:srgbClr val="FFFFFF"/>
                </a:solidFill>
                <a:latin typeface="Poppins Medium"/>
              </a:rPr>
              <a:t>Videos</a:t>
            </a:r>
          </a:p>
        </p:txBody>
      </p:sp>
      <p:sp>
        <p:nvSpPr>
          <p:cNvPr id="25" name="AutoShape 25"/>
          <p:cNvSpPr/>
          <p:nvPr/>
        </p:nvSpPr>
        <p:spPr>
          <a:xfrm>
            <a:off x="1028700" y="9219260"/>
            <a:ext cx="16230600" cy="0"/>
          </a:xfrm>
          <a:prstGeom prst="line">
            <a:avLst/>
          </a:prstGeom>
          <a:ln w="28575" cap="flat">
            <a:solidFill>
              <a:srgbClr val="FFFFFF">
                <a:alpha val="29804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6" name="AutoShape 26"/>
          <p:cNvSpPr/>
          <p:nvPr/>
        </p:nvSpPr>
        <p:spPr>
          <a:xfrm>
            <a:off x="5171098" y="9244012"/>
            <a:ext cx="3803405" cy="0"/>
          </a:xfrm>
          <a:prstGeom prst="line">
            <a:avLst/>
          </a:prstGeom>
          <a:ln w="28575" cap="flat">
            <a:solidFill>
              <a:srgbClr val="FFFFFF">
                <a:alpha val="96863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7" name="TextBox 27"/>
          <p:cNvSpPr txBox="1"/>
          <p:nvPr/>
        </p:nvSpPr>
        <p:spPr>
          <a:xfrm>
            <a:off x="1028700" y="9385267"/>
            <a:ext cx="3803405" cy="375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Poppins Medium"/>
              </a:rPr>
              <a:t>Introduction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5171098" y="9385267"/>
            <a:ext cx="3803405" cy="375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Poppins Medium"/>
              </a:rPr>
              <a:t>Data Sources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9313497" y="9385267"/>
            <a:ext cx="3803405" cy="375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Poppins Medium"/>
              </a:rPr>
              <a:t>Database Design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3455895" y="9385267"/>
            <a:ext cx="3803405" cy="375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Poppins Medium"/>
              </a:rPr>
              <a:t>Shiny App</a:t>
            </a:r>
          </a:p>
        </p:txBody>
      </p:sp>
      <p:grpSp>
        <p:nvGrpSpPr>
          <p:cNvPr id="31" name="Group 31"/>
          <p:cNvGrpSpPr/>
          <p:nvPr/>
        </p:nvGrpSpPr>
        <p:grpSpPr>
          <a:xfrm>
            <a:off x="2630423" y="8561829"/>
            <a:ext cx="12975581" cy="501411"/>
            <a:chOff x="0" y="0"/>
            <a:chExt cx="17300774" cy="668548"/>
          </a:xfrm>
        </p:grpSpPr>
        <p:sp>
          <p:nvSpPr>
            <p:cNvPr id="32" name="Freeform 32"/>
            <p:cNvSpPr/>
            <p:nvPr/>
          </p:nvSpPr>
          <p:spPr>
            <a:xfrm>
              <a:off x="5551548" y="12700"/>
              <a:ext cx="551400" cy="551400"/>
            </a:xfrm>
            <a:custGeom>
              <a:avLst/>
              <a:gdLst/>
              <a:ahLst/>
              <a:cxnLst/>
              <a:rect l="l" t="t" r="r" b="b"/>
              <a:pathLst>
                <a:path w="551400" h="551400">
                  <a:moveTo>
                    <a:pt x="0" y="0"/>
                  </a:moveTo>
                  <a:lnTo>
                    <a:pt x="551400" y="0"/>
                  </a:lnTo>
                  <a:lnTo>
                    <a:pt x="551400" y="551400"/>
                  </a:lnTo>
                  <a:lnTo>
                    <a:pt x="0" y="551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1">
                <a:extLs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Freeform 33"/>
            <p:cNvSpPr/>
            <p:nvPr/>
          </p:nvSpPr>
          <p:spPr>
            <a:xfrm>
              <a:off x="11145826" y="90501"/>
              <a:ext cx="467465" cy="532072"/>
            </a:xfrm>
            <a:custGeom>
              <a:avLst/>
              <a:gdLst/>
              <a:ahLst/>
              <a:cxnLst/>
              <a:rect l="l" t="t" r="r" b="b"/>
              <a:pathLst>
                <a:path w="467465" h="532072">
                  <a:moveTo>
                    <a:pt x="0" y="0"/>
                  </a:moveTo>
                  <a:lnTo>
                    <a:pt x="467465" y="0"/>
                  </a:lnTo>
                  <a:lnTo>
                    <a:pt x="467465" y="532073"/>
                  </a:lnTo>
                  <a:lnTo>
                    <a:pt x="0" y="5320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3">
                <a:extLst>
                  <a:ext uri="{96DAC541-7B7A-43D3-8B79-37D633B846F1}">
                    <asvg:svgBlip xmlns:asvg="http://schemas.microsoft.com/office/drawing/2016/SVG/main" r:embed="rId2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Freeform 34"/>
            <p:cNvSpPr/>
            <p:nvPr/>
          </p:nvSpPr>
          <p:spPr>
            <a:xfrm>
              <a:off x="16700914" y="90501"/>
              <a:ext cx="599860" cy="578047"/>
            </a:xfrm>
            <a:custGeom>
              <a:avLst/>
              <a:gdLst/>
              <a:ahLst/>
              <a:cxnLst/>
              <a:rect l="l" t="t" r="r" b="b"/>
              <a:pathLst>
                <a:path w="599860" h="578047">
                  <a:moveTo>
                    <a:pt x="0" y="0"/>
                  </a:moveTo>
                  <a:lnTo>
                    <a:pt x="599860" y="0"/>
                  </a:lnTo>
                  <a:lnTo>
                    <a:pt x="599860" y="578047"/>
                  </a:lnTo>
                  <a:lnTo>
                    <a:pt x="0" y="5780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5">
                <a:extLst>
                  <a:ext uri="{96DAC541-7B7A-43D3-8B79-37D633B846F1}">
                    <asvg:svgBlip xmlns:asvg="http://schemas.microsoft.com/office/drawing/2016/SVG/main" r:embed="rId2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Freeform 35"/>
            <p:cNvSpPr/>
            <p:nvPr/>
          </p:nvSpPr>
          <p:spPr>
            <a:xfrm>
              <a:off x="0" y="0"/>
              <a:ext cx="848851" cy="505067"/>
            </a:xfrm>
            <a:custGeom>
              <a:avLst/>
              <a:gdLst/>
              <a:ahLst/>
              <a:cxnLst/>
              <a:rect l="l" t="t" r="r" b="b"/>
              <a:pathLst>
                <a:path w="848851" h="505067">
                  <a:moveTo>
                    <a:pt x="0" y="0"/>
                  </a:moveTo>
                  <a:lnTo>
                    <a:pt x="848851" y="0"/>
                  </a:lnTo>
                  <a:lnTo>
                    <a:pt x="848851" y="505067"/>
                  </a:lnTo>
                  <a:lnTo>
                    <a:pt x="0" y="5050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7">
                <a:extLst>
                  <a:ext uri="{96DAC541-7B7A-43D3-8B79-37D633B846F1}">
                    <asvg:svgBlip xmlns:asvg="http://schemas.microsoft.com/office/drawing/2016/SVG/main" r:embed="rId2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>
            <a:off x="1028700" y="9219260"/>
            <a:ext cx="16230600" cy="0"/>
          </a:xfrm>
          <a:prstGeom prst="line">
            <a:avLst/>
          </a:prstGeom>
          <a:ln w="28575" cap="flat">
            <a:solidFill>
              <a:srgbClr val="FFFFFF">
                <a:alpha val="29804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AutoShape 4"/>
          <p:cNvSpPr/>
          <p:nvPr/>
        </p:nvSpPr>
        <p:spPr>
          <a:xfrm>
            <a:off x="9313497" y="9247835"/>
            <a:ext cx="3803405" cy="0"/>
          </a:xfrm>
          <a:prstGeom prst="line">
            <a:avLst/>
          </a:prstGeom>
          <a:ln w="28575" cap="flat">
            <a:solidFill>
              <a:srgbClr val="FFFFFF">
                <a:alpha val="96863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1028700" y="9385267"/>
            <a:ext cx="3803405" cy="375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Poppins Medium"/>
              </a:rPr>
              <a:t>Introduction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171098" y="9385267"/>
            <a:ext cx="3803405" cy="375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Poppins Medium"/>
              </a:rPr>
              <a:t>Data Sources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313497" y="9385267"/>
            <a:ext cx="3803405" cy="375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Poppins Medium"/>
              </a:rPr>
              <a:t>Database Design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455895" y="9385267"/>
            <a:ext cx="3803405" cy="375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Poppins Medium"/>
              </a:rPr>
              <a:t>Shiny App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53346" y="1331008"/>
            <a:ext cx="7557518" cy="1168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099"/>
              </a:lnSpc>
            </a:pPr>
            <a:r>
              <a:rPr lang="en-US" sz="6499">
                <a:solidFill>
                  <a:srgbClr val="FFFFFF"/>
                </a:solidFill>
                <a:latin typeface="Poppins Ultra-Bold"/>
              </a:rPr>
              <a:t>Database Design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94564" y="463898"/>
            <a:ext cx="3803405" cy="375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>
                <a:solidFill>
                  <a:srgbClr val="FFFFFF">
                    <a:alpha val="49804"/>
                  </a:srgbClr>
                </a:solidFill>
                <a:latin typeface="Poppins"/>
              </a:rPr>
              <a:t>2024 Integral World Tour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2617563" y="8566925"/>
            <a:ext cx="12952617" cy="501411"/>
            <a:chOff x="0" y="0"/>
            <a:chExt cx="17270155" cy="668548"/>
          </a:xfrm>
        </p:grpSpPr>
        <p:sp>
          <p:nvSpPr>
            <p:cNvPr id="12" name="Freeform 12"/>
            <p:cNvSpPr/>
            <p:nvPr/>
          </p:nvSpPr>
          <p:spPr>
            <a:xfrm>
              <a:off x="5520929" y="12700"/>
              <a:ext cx="551400" cy="551400"/>
            </a:xfrm>
            <a:custGeom>
              <a:avLst/>
              <a:gdLst/>
              <a:ahLst/>
              <a:cxnLst/>
              <a:rect l="l" t="t" r="r" b="b"/>
              <a:pathLst>
                <a:path w="551400" h="551400">
                  <a:moveTo>
                    <a:pt x="0" y="0"/>
                  </a:moveTo>
                  <a:lnTo>
                    <a:pt x="551400" y="0"/>
                  </a:lnTo>
                  <a:lnTo>
                    <a:pt x="551400" y="551400"/>
                  </a:lnTo>
                  <a:lnTo>
                    <a:pt x="0" y="551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11115207" y="90501"/>
              <a:ext cx="467465" cy="532072"/>
            </a:xfrm>
            <a:custGeom>
              <a:avLst/>
              <a:gdLst/>
              <a:ahLst/>
              <a:cxnLst/>
              <a:rect l="l" t="t" r="r" b="b"/>
              <a:pathLst>
                <a:path w="467465" h="532072">
                  <a:moveTo>
                    <a:pt x="0" y="0"/>
                  </a:moveTo>
                  <a:lnTo>
                    <a:pt x="467465" y="0"/>
                  </a:lnTo>
                  <a:lnTo>
                    <a:pt x="467465" y="532073"/>
                  </a:lnTo>
                  <a:lnTo>
                    <a:pt x="0" y="5320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16670296" y="90501"/>
              <a:ext cx="599860" cy="578047"/>
            </a:xfrm>
            <a:custGeom>
              <a:avLst/>
              <a:gdLst/>
              <a:ahLst/>
              <a:cxnLst/>
              <a:rect l="l" t="t" r="r" b="b"/>
              <a:pathLst>
                <a:path w="599860" h="578047">
                  <a:moveTo>
                    <a:pt x="0" y="0"/>
                  </a:moveTo>
                  <a:lnTo>
                    <a:pt x="599859" y="0"/>
                  </a:lnTo>
                  <a:lnTo>
                    <a:pt x="599859" y="578047"/>
                  </a:lnTo>
                  <a:lnTo>
                    <a:pt x="0" y="5780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0" y="0"/>
              <a:ext cx="848851" cy="505067"/>
            </a:xfrm>
            <a:custGeom>
              <a:avLst/>
              <a:gdLst/>
              <a:ahLst/>
              <a:cxnLst/>
              <a:rect l="l" t="t" r="r" b="b"/>
              <a:pathLst>
                <a:path w="848851" h="505067">
                  <a:moveTo>
                    <a:pt x="0" y="0"/>
                  </a:moveTo>
                  <a:lnTo>
                    <a:pt x="848851" y="0"/>
                  </a:lnTo>
                  <a:lnTo>
                    <a:pt x="848851" y="505067"/>
                  </a:lnTo>
                  <a:lnTo>
                    <a:pt x="0" y="5050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6" name="Freeform 16"/>
          <p:cNvSpPr/>
          <p:nvPr/>
        </p:nvSpPr>
        <p:spPr>
          <a:xfrm>
            <a:off x="8744282" y="680115"/>
            <a:ext cx="8745239" cy="7531979"/>
          </a:xfrm>
          <a:custGeom>
            <a:avLst/>
            <a:gdLst/>
            <a:ahLst/>
            <a:cxnLst/>
            <a:rect l="l" t="t" r="r" b="b"/>
            <a:pathLst>
              <a:path w="8745239" h="7531979">
                <a:moveTo>
                  <a:pt x="0" y="0"/>
                </a:moveTo>
                <a:lnTo>
                  <a:pt x="8745239" y="0"/>
                </a:lnTo>
                <a:lnTo>
                  <a:pt x="8745239" y="7531980"/>
                </a:lnTo>
                <a:lnTo>
                  <a:pt x="0" y="753198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TextBox 17"/>
          <p:cNvSpPr txBox="1"/>
          <p:nvPr/>
        </p:nvSpPr>
        <p:spPr>
          <a:xfrm>
            <a:off x="1028700" y="2826897"/>
            <a:ext cx="6491930" cy="45846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79505" lvl="1" indent="-539753">
              <a:lnSpc>
                <a:spcPts val="12500"/>
              </a:lnSpc>
              <a:buFont typeface="Arial"/>
              <a:buChar char="•"/>
            </a:pPr>
            <a:r>
              <a:rPr lang="en-US" sz="5000">
                <a:solidFill>
                  <a:srgbClr val="FFFFFF"/>
                </a:solidFill>
                <a:latin typeface="Poppins Bold"/>
              </a:rPr>
              <a:t>Clean </a:t>
            </a:r>
          </a:p>
          <a:p>
            <a:pPr marL="1079505" lvl="1" indent="-539753">
              <a:lnSpc>
                <a:spcPts val="12500"/>
              </a:lnSpc>
              <a:buFont typeface="Arial"/>
              <a:buChar char="•"/>
            </a:pPr>
            <a:r>
              <a:rPr lang="en-US" sz="5000">
                <a:solidFill>
                  <a:srgbClr val="FFFFFF"/>
                </a:solidFill>
                <a:latin typeface="Poppins Bold"/>
              </a:rPr>
              <a:t>Normalization</a:t>
            </a:r>
          </a:p>
          <a:p>
            <a:pPr marL="1079505" lvl="1" indent="-539753">
              <a:lnSpc>
                <a:spcPts val="12500"/>
              </a:lnSpc>
              <a:buFont typeface="Arial"/>
              <a:buChar char="•"/>
            </a:pPr>
            <a:r>
              <a:rPr lang="en-US" sz="5000">
                <a:solidFill>
                  <a:srgbClr val="FFFFFF"/>
                </a:solidFill>
                <a:latin typeface="Poppins Bold"/>
              </a:rPr>
              <a:t>ETL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>
            <a:off x="1028700" y="9219260"/>
            <a:ext cx="16230600" cy="0"/>
          </a:xfrm>
          <a:prstGeom prst="line">
            <a:avLst/>
          </a:prstGeom>
          <a:ln w="28575" cap="flat">
            <a:solidFill>
              <a:srgbClr val="FFFFFF">
                <a:alpha val="29804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AutoShape 4"/>
          <p:cNvSpPr/>
          <p:nvPr/>
        </p:nvSpPr>
        <p:spPr>
          <a:xfrm>
            <a:off x="13455895" y="9219260"/>
            <a:ext cx="3803405" cy="0"/>
          </a:xfrm>
          <a:prstGeom prst="line">
            <a:avLst/>
          </a:prstGeom>
          <a:ln w="28575" cap="flat">
            <a:solidFill>
              <a:srgbClr val="FFFFFF">
                <a:alpha val="96863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1028700" y="9385267"/>
            <a:ext cx="3803405" cy="375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Poppins Medium"/>
              </a:rPr>
              <a:t>Introduction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171098" y="9385267"/>
            <a:ext cx="3803405" cy="375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Poppins Medium"/>
              </a:rPr>
              <a:t>Data Sources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313497" y="9385267"/>
            <a:ext cx="3803405" cy="375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Poppins Medium"/>
              </a:rPr>
              <a:t>Database Design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455895" y="9385267"/>
            <a:ext cx="3803405" cy="375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Poppins Medium"/>
              </a:rPr>
              <a:t>Shiny App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-26504" y="4408345"/>
            <a:ext cx="18288000" cy="13509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199"/>
              </a:lnSpc>
            </a:pPr>
            <a:r>
              <a:rPr lang="en-US" sz="7200" dirty="0">
                <a:solidFill>
                  <a:srgbClr val="FFFFFF"/>
                </a:solidFill>
                <a:latin typeface="Poppins Ultra-Bold"/>
              </a:rPr>
              <a:t>🔗Integral World Tour </a:t>
            </a:r>
            <a:r>
              <a:rPr lang="en-US" sz="7200" dirty="0">
                <a:solidFill>
                  <a:srgbClr val="FFFFFF"/>
                </a:solidFill>
                <a:latin typeface="Poppins Ultra-Bold"/>
                <a:hlinkClick r:id="rId3"/>
              </a:rPr>
              <a:t>Fan App</a:t>
            </a:r>
            <a:endParaRPr lang="en-US" sz="7200" dirty="0">
              <a:solidFill>
                <a:srgbClr val="FFFFFF"/>
              </a:solidFill>
              <a:latin typeface="Poppins Ultra-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044328" y="663281"/>
            <a:ext cx="3803405" cy="375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>
                <a:solidFill>
                  <a:srgbClr val="FFFFFF">
                    <a:alpha val="49804"/>
                  </a:srgbClr>
                </a:solidFill>
                <a:latin typeface="Poppins"/>
              </a:rPr>
              <a:t>2024 Integral World Tour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2639948" y="8561829"/>
            <a:ext cx="12975581" cy="501411"/>
            <a:chOff x="0" y="0"/>
            <a:chExt cx="17300774" cy="668548"/>
          </a:xfrm>
        </p:grpSpPr>
        <p:sp>
          <p:nvSpPr>
            <p:cNvPr id="12" name="Freeform 12"/>
            <p:cNvSpPr/>
            <p:nvPr/>
          </p:nvSpPr>
          <p:spPr>
            <a:xfrm>
              <a:off x="5551548" y="12700"/>
              <a:ext cx="551400" cy="551400"/>
            </a:xfrm>
            <a:custGeom>
              <a:avLst/>
              <a:gdLst/>
              <a:ahLst/>
              <a:cxnLst/>
              <a:rect l="l" t="t" r="r" b="b"/>
              <a:pathLst>
                <a:path w="551400" h="551400">
                  <a:moveTo>
                    <a:pt x="0" y="0"/>
                  </a:moveTo>
                  <a:lnTo>
                    <a:pt x="551400" y="0"/>
                  </a:lnTo>
                  <a:lnTo>
                    <a:pt x="551400" y="551400"/>
                  </a:lnTo>
                  <a:lnTo>
                    <a:pt x="0" y="551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11145826" y="90501"/>
              <a:ext cx="467465" cy="532072"/>
            </a:xfrm>
            <a:custGeom>
              <a:avLst/>
              <a:gdLst/>
              <a:ahLst/>
              <a:cxnLst/>
              <a:rect l="l" t="t" r="r" b="b"/>
              <a:pathLst>
                <a:path w="467465" h="532072">
                  <a:moveTo>
                    <a:pt x="0" y="0"/>
                  </a:moveTo>
                  <a:lnTo>
                    <a:pt x="467465" y="0"/>
                  </a:lnTo>
                  <a:lnTo>
                    <a:pt x="467465" y="532073"/>
                  </a:lnTo>
                  <a:lnTo>
                    <a:pt x="0" y="5320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16700914" y="90501"/>
              <a:ext cx="599860" cy="578047"/>
            </a:xfrm>
            <a:custGeom>
              <a:avLst/>
              <a:gdLst/>
              <a:ahLst/>
              <a:cxnLst/>
              <a:rect l="l" t="t" r="r" b="b"/>
              <a:pathLst>
                <a:path w="599860" h="578047">
                  <a:moveTo>
                    <a:pt x="0" y="0"/>
                  </a:moveTo>
                  <a:lnTo>
                    <a:pt x="599860" y="0"/>
                  </a:lnTo>
                  <a:lnTo>
                    <a:pt x="599860" y="578047"/>
                  </a:lnTo>
                  <a:lnTo>
                    <a:pt x="0" y="5780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0" y="0"/>
              <a:ext cx="848851" cy="505067"/>
            </a:xfrm>
            <a:custGeom>
              <a:avLst/>
              <a:gdLst/>
              <a:ahLst/>
              <a:cxnLst/>
              <a:rect l="l" t="t" r="r" b="b"/>
              <a:pathLst>
                <a:path w="848851" h="505067">
                  <a:moveTo>
                    <a:pt x="0" y="0"/>
                  </a:moveTo>
                  <a:lnTo>
                    <a:pt x="848851" y="0"/>
                  </a:lnTo>
                  <a:lnTo>
                    <a:pt x="848851" y="505067"/>
                  </a:lnTo>
                  <a:lnTo>
                    <a:pt x="0" y="5050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0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726275" y="1771828"/>
            <a:ext cx="6285419" cy="6007317"/>
          </a:xfrm>
          <a:custGeom>
            <a:avLst/>
            <a:gdLst/>
            <a:ahLst/>
            <a:cxnLst/>
            <a:rect l="l" t="t" r="r" b="b"/>
            <a:pathLst>
              <a:path w="6285419" h="6007317">
                <a:moveTo>
                  <a:pt x="0" y="0"/>
                </a:moveTo>
                <a:lnTo>
                  <a:pt x="6285419" y="0"/>
                </a:lnTo>
                <a:lnTo>
                  <a:pt x="6285419" y="6007317"/>
                </a:lnTo>
                <a:lnTo>
                  <a:pt x="0" y="600731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524" t="-36992" r="-8813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185704" y="2845086"/>
            <a:ext cx="9683321" cy="35750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999"/>
              </a:lnSpc>
            </a:pPr>
            <a:r>
              <a:rPr lang="en-US" sz="9999" dirty="0">
                <a:solidFill>
                  <a:srgbClr val="FFFFFF"/>
                </a:solidFill>
                <a:latin typeface="Poppins Ultra-Bold"/>
              </a:rPr>
              <a:t>Thank You </a:t>
            </a:r>
          </a:p>
          <a:p>
            <a:pPr>
              <a:lnSpc>
                <a:spcPts val="13999"/>
              </a:lnSpc>
            </a:pPr>
            <a:r>
              <a:rPr lang="en-US" sz="9999" dirty="0">
                <a:solidFill>
                  <a:srgbClr val="FFFFFF"/>
                </a:solidFill>
                <a:latin typeface="Poppins Ultra-Bold"/>
              </a:rPr>
              <a:t>For Watching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44328" y="663281"/>
            <a:ext cx="3803405" cy="375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>
                <a:solidFill>
                  <a:srgbClr val="FFFFFF">
                    <a:alpha val="49804"/>
                  </a:srgbClr>
                </a:solidFill>
                <a:latin typeface="Poppins"/>
              </a:rPr>
              <a:t>2024 Integral World Tour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</TotalTime>
  <Words>410</Words>
  <Application>Microsoft Macintosh PowerPoint</Application>
  <PresentationFormat>Custom</PresentationFormat>
  <Paragraphs>92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8" baseType="lpstr">
      <vt:lpstr>Poppins Bold</vt:lpstr>
      <vt:lpstr>Poppins</vt:lpstr>
      <vt:lpstr>Poppins Medium</vt:lpstr>
      <vt:lpstr>Arial</vt:lpstr>
      <vt:lpstr>Poppins Ultra-Bold</vt:lpstr>
      <vt:lpstr>Mom´sTypewriter</vt:lpstr>
      <vt:lpstr>Calibri</vt:lpstr>
      <vt:lpstr>Poppins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Music</dc:title>
  <cp:lastModifiedBy>YinRuitong</cp:lastModifiedBy>
  <cp:revision>3</cp:revision>
  <dcterms:created xsi:type="dcterms:W3CDTF">2006-08-16T00:00:00Z</dcterms:created>
  <dcterms:modified xsi:type="dcterms:W3CDTF">2024-08-28T04:23:08Z</dcterms:modified>
  <dc:identifier>DAGDKUsu5QY</dc:identifier>
</cp:coreProperties>
</file>